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8" r:id="rId2"/>
    <p:sldId id="288" r:id="rId3"/>
    <p:sldId id="256" r:id="rId4"/>
    <p:sldId id="257" r:id="rId5"/>
    <p:sldId id="259" r:id="rId6"/>
    <p:sldId id="260" r:id="rId7"/>
    <p:sldId id="290" r:id="rId8"/>
    <p:sldId id="289" r:id="rId9"/>
    <p:sldId id="262" r:id="rId10"/>
    <p:sldId id="263" r:id="rId11"/>
    <p:sldId id="264" r:id="rId12"/>
    <p:sldId id="265" r:id="rId13"/>
    <p:sldId id="266" r:id="rId14"/>
    <p:sldId id="291" r:id="rId15"/>
    <p:sldId id="267" r:id="rId16"/>
    <p:sldId id="268" r:id="rId17"/>
    <p:sldId id="269" r:id="rId18"/>
    <p:sldId id="272" r:id="rId19"/>
    <p:sldId id="271" r:id="rId20"/>
    <p:sldId id="273" r:id="rId21"/>
    <p:sldId id="274" r:id="rId22"/>
  </p:sldIdLst>
  <p:sldSz cx="9144000" cy="6858000" type="screen4x3"/>
  <p:notesSz cx="6858000" cy="1419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9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01CF6-2283-6B10-F1E7-9BFB74F8C2A3}" v="3" dt="2020-08-24T16:44:45.089"/>
    <p1510:client id="{99C7F7B2-2C4B-8ED0-9534-ED8ECF912F76}" v="1" dt="2020-07-20T18:32:05.039"/>
    <p1510:client id="{B003C5C6-AD1A-233C-E320-6EABBB13DCB0}" v="1" dt="2020-08-21T19:37:58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29D38-A425-A949-8F69-9BA7EF1E0C96}" type="doc">
      <dgm:prSet loTypeId="urn:microsoft.com/office/officeart/2005/8/layout/hProcess10" loCatId="" qsTypeId="urn:microsoft.com/office/officeart/2005/8/quickstyle/simple1" qsCatId="simple" csTypeId="urn:microsoft.com/office/officeart/2005/8/colors/accent3_1" csCatId="accent3" phldr="1"/>
      <dgm:spPr/>
    </dgm:pt>
    <dgm:pt modelId="{E8B68CD8-1857-2742-85A6-95C581C1126E}">
      <dgm:prSet phldrT="[Text]" custT="1"/>
      <dgm:spPr/>
      <dgm:t>
        <a:bodyPr/>
        <a:lstStyle/>
        <a:p>
          <a:r>
            <a:rPr lang="en-US" sz="2000" b="1">
              <a:solidFill>
                <a:schemeClr val="accent4">
                  <a:lumMod val="75000"/>
                </a:schemeClr>
              </a:solidFill>
            </a:rPr>
            <a:t>Get in</a:t>
          </a:r>
        </a:p>
      </dgm:t>
    </dgm:pt>
    <dgm:pt modelId="{7D662BDB-9BDA-3B49-8D2E-CE085446290C}" type="parTrans" cxnId="{92AB6A2D-5A93-A743-AB88-CA6DFEAB0766}">
      <dgm:prSet/>
      <dgm:spPr/>
      <dgm:t>
        <a:bodyPr/>
        <a:lstStyle/>
        <a:p>
          <a:endParaRPr lang="en-US"/>
        </a:p>
      </dgm:t>
    </dgm:pt>
    <dgm:pt modelId="{D180F1EB-8790-C74F-B051-D20AC0F1F3D4}" type="sibTrans" cxnId="{92AB6A2D-5A93-A743-AB88-CA6DFEAB0766}">
      <dgm:prSet/>
      <dgm:spPr/>
      <dgm:t>
        <a:bodyPr/>
        <a:lstStyle/>
        <a:p>
          <a:endParaRPr lang="en-US"/>
        </a:p>
      </dgm:t>
    </dgm:pt>
    <dgm:pt modelId="{4267D3B1-F143-B043-AAF9-59BA2D9AFD0B}">
      <dgm:prSet phldrT="[Text]" custT="1"/>
      <dgm:spPr/>
      <dgm:t>
        <a:bodyPr/>
        <a:lstStyle/>
        <a:p>
          <a:r>
            <a:rPr lang="en-US" sz="2000" b="1">
              <a:solidFill>
                <a:schemeClr val="accent4">
                  <a:lumMod val="75000"/>
                </a:schemeClr>
              </a:solidFill>
            </a:rPr>
            <a:t>Stay in </a:t>
          </a:r>
        </a:p>
        <a:p>
          <a:r>
            <a:rPr lang="en-US" sz="2000" b="1">
              <a:solidFill>
                <a:schemeClr val="accent4">
                  <a:lumMod val="75000"/>
                </a:schemeClr>
              </a:solidFill>
            </a:rPr>
            <a:t>(Post-exploit)</a:t>
          </a:r>
        </a:p>
      </dgm:t>
    </dgm:pt>
    <dgm:pt modelId="{1B797FF8-FF29-4A42-8BE7-07404105249E}" type="parTrans" cxnId="{4C5589BA-2CC3-C349-8BE6-DF5228F896E0}">
      <dgm:prSet/>
      <dgm:spPr/>
      <dgm:t>
        <a:bodyPr/>
        <a:lstStyle/>
        <a:p>
          <a:endParaRPr lang="en-US"/>
        </a:p>
      </dgm:t>
    </dgm:pt>
    <dgm:pt modelId="{5B4C4400-EA48-DC46-B86C-4CB415AA149A}" type="sibTrans" cxnId="{4C5589BA-2CC3-C349-8BE6-DF5228F896E0}">
      <dgm:prSet/>
      <dgm:spPr/>
      <dgm:t>
        <a:bodyPr/>
        <a:lstStyle/>
        <a:p>
          <a:endParaRPr lang="en-US"/>
        </a:p>
      </dgm:t>
    </dgm:pt>
    <dgm:pt modelId="{A79686A9-A662-F546-A62E-F609DC605AE8}">
      <dgm:prSet phldrT="[Text]" custT="1"/>
      <dgm:spPr/>
      <dgm:t>
        <a:bodyPr/>
        <a:lstStyle/>
        <a:p>
          <a:r>
            <a:rPr lang="en-US" sz="2000" b="1">
              <a:solidFill>
                <a:schemeClr val="accent4">
                  <a:lumMod val="75000"/>
                </a:schemeClr>
              </a:solidFill>
            </a:rPr>
            <a:t>Look around</a:t>
          </a:r>
        </a:p>
        <a:p>
          <a:r>
            <a:rPr lang="en-US" sz="2000" b="1">
              <a:solidFill>
                <a:schemeClr val="accent4">
                  <a:lumMod val="75000"/>
                </a:schemeClr>
              </a:solidFill>
            </a:rPr>
            <a:t> (Post-exploit)</a:t>
          </a:r>
        </a:p>
      </dgm:t>
    </dgm:pt>
    <dgm:pt modelId="{8912C22C-39B4-E547-AA0F-3C9C9C726486}" type="parTrans" cxnId="{2779092F-7775-DA4C-8865-BA24E0AB9233}">
      <dgm:prSet/>
      <dgm:spPr/>
      <dgm:t>
        <a:bodyPr/>
        <a:lstStyle/>
        <a:p>
          <a:endParaRPr lang="en-US"/>
        </a:p>
      </dgm:t>
    </dgm:pt>
    <dgm:pt modelId="{AD6FE71D-81A1-FA44-8B33-E1E38F9D2DAF}" type="sibTrans" cxnId="{2779092F-7775-DA4C-8865-BA24E0AB9233}">
      <dgm:prSet/>
      <dgm:spPr/>
      <dgm:t>
        <a:bodyPr/>
        <a:lstStyle/>
        <a:p>
          <a:endParaRPr lang="en-US"/>
        </a:p>
      </dgm:t>
    </dgm:pt>
    <dgm:pt modelId="{C688E99F-B42A-8145-B505-3111B4C859AE}">
      <dgm:prSet phldrT="[Text]" custT="1"/>
      <dgm:spPr/>
      <dgm:t>
        <a:bodyPr/>
        <a:lstStyle/>
        <a:p>
          <a:r>
            <a:rPr lang="en-US" sz="2000"/>
            <a:t>Phishing</a:t>
          </a:r>
        </a:p>
      </dgm:t>
    </dgm:pt>
    <dgm:pt modelId="{4C17FD43-7C82-F947-86E4-728C04579051}" type="parTrans" cxnId="{3C49265B-C31A-FB49-A378-FB56F994500E}">
      <dgm:prSet/>
      <dgm:spPr/>
      <dgm:t>
        <a:bodyPr/>
        <a:lstStyle/>
        <a:p>
          <a:endParaRPr lang="en-US"/>
        </a:p>
      </dgm:t>
    </dgm:pt>
    <dgm:pt modelId="{905A1A8B-BCB0-1B44-8D7D-E945E6A0A77D}" type="sibTrans" cxnId="{3C49265B-C31A-FB49-A378-FB56F994500E}">
      <dgm:prSet/>
      <dgm:spPr/>
      <dgm:t>
        <a:bodyPr/>
        <a:lstStyle/>
        <a:p>
          <a:endParaRPr lang="en-US"/>
        </a:p>
      </dgm:t>
    </dgm:pt>
    <dgm:pt modelId="{E215C0F0-1DEF-B54D-86A9-C27B343B118D}">
      <dgm:prSet phldrT="[Text]" custT="1"/>
      <dgm:spPr/>
      <dgm:t>
        <a:bodyPr/>
        <a:lstStyle/>
        <a:p>
          <a:r>
            <a:rPr lang="en-US" sz="2000"/>
            <a:t>Password guess</a:t>
          </a:r>
        </a:p>
      </dgm:t>
    </dgm:pt>
    <dgm:pt modelId="{279EB635-4731-9B4D-AF48-6CA86134EC11}" type="parTrans" cxnId="{4AAC062F-0757-1942-982A-0D5392E9810F}">
      <dgm:prSet/>
      <dgm:spPr/>
      <dgm:t>
        <a:bodyPr/>
        <a:lstStyle/>
        <a:p>
          <a:endParaRPr lang="en-US"/>
        </a:p>
      </dgm:t>
    </dgm:pt>
    <dgm:pt modelId="{88C7EFFC-E3B0-4046-8DBC-D935700EAF0F}" type="sibTrans" cxnId="{4AAC062F-0757-1942-982A-0D5392E9810F}">
      <dgm:prSet/>
      <dgm:spPr/>
      <dgm:t>
        <a:bodyPr/>
        <a:lstStyle/>
        <a:p>
          <a:endParaRPr lang="en-US"/>
        </a:p>
      </dgm:t>
    </dgm:pt>
    <dgm:pt modelId="{FFC4CE72-59A8-CE42-A40C-15B632F12214}">
      <dgm:prSet phldrT="[Text]" custT="1"/>
      <dgm:spPr/>
      <dgm:t>
        <a:bodyPr/>
        <a:lstStyle/>
        <a:p>
          <a:r>
            <a:rPr lang="en-US" sz="2000"/>
            <a:t>Secure config weakness</a:t>
          </a:r>
        </a:p>
        <a:p>
          <a:endParaRPr lang="en-US" sz="1500"/>
        </a:p>
      </dgm:t>
    </dgm:pt>
    <dgm:pt modelId="{EE835CEB-ED1E-7B45-9649-FC8767CFAB7C}" type="parTrans" cxnId="{7F509A4A-015C-2A43-AA93-910A6D357873}">
      <dgm:prSet/>
      <dgm:spPr/>
      <dgm:t>
        <a:bodyPr/>
        <a:lstStyle/>
        <a:p>
          <a:endParaRPr lang="en-US"/>
        </a:p>
      </dgm:t>
    </dgm:pt>
    <dgm:pt modelId="{B0A995F0-B48A-534D-A5AE-8800BAFAC9CB}" type="sibTrans" cxnId="{7F509A4A-015C-2A43-AA93-910A6D357873}">
      <dgm:prSet/>
      <dgm:spPr/>
      <dgm:t>
        <a:bodyPr/>
        <a:lstStyle/>
        <a:p>
          <a:endParaRPr lang="en-US"/>
        </a:p>
      </dgm:t>
    </dgm:pt>
    <dgm:pt modelId="{B3726472-5C9B-A24D-AE93-5FF0A8A0F166}">
      <dgm:prSet phldrT="[Text]" custT="1"/>
      <dgm:spPr/>
      <dgm:t>
        <a:bodyPr/>
        <a:lstStyle/>
        <a:p>
          <a:r>
            <a:rPr lang="en-US" sz="2000"/>
            <a:t>Command &amp; Control</a:t>
          </a:r>
        </a:p>
      </dgm:t>
    </dgm:pt>
    <dgm:pt modelId="{748ED711-F398-5645-BA9A-47FDA9033B46}" type="parTrans" cxnId="{E010B17B-DC63-DA4E-B47D-BD1112C75C3A}">
      <dgm:prSet/>
      <dgm:spPr/>
      <dgm:t>
        <a:bodyPr/>
        <a:lstStyle/>
        <a:p>
          <a:endParaRPr lang="en-US"/>
        </a:p>
      </dgm:t>
    </dgm:pt>
    <dgm:pt modelId="{ACE3AC5D-87C0-1847-BE2D-9C80BCA83A28}" type="sibTrans" cxnId="{E010B17B-DC63-DA4E-B47D-BD1112C75C3A}">
      <dgm:prSet/>
      <dgm:spPr/>
      <dgm:t>
        <a:bodyPr/>
        <a:lstStyle/>
        <a:p>
          <a:endParaRPr lang="en-US"/>
        </a:p>
      </dgm:t>
    </dgm:pt>
    <dgm:pt modelId="{B07E0394-3E6F-6844-A8B6-60CEE8630885}">
      <dgm:prSet phldrT="[Text]" custT="1"/>
      <dgm:spPr/>
      <dgm:t>
        <a:bodyPr/>
        <a:lstStyle/>
        <a:p>
          <a:r>
            <a:rPr lang="en-US" sz="2000"/>
            <a:t>Persistence</a:t>
          </a:r>
        </a:p>
      </dgm:t>
    </dgm:pt>
    <dgm:pt modelId="{BF48D4F8-9892-3049-9ED1-F7F67D99D3D9}" type="parTrans" cxnId="{DAB8B93E-1DD2-FD45-A1AB-9C7FC0C00EDC}">
      <dgm:prSet/>
      <dgm:spPr/>
      <dgm:t>
        <a:bodyPr/>
        <a:lstStyle/>
        <a:p>
          <a:endParaRPr lang="en-US"/>
        </a:p>
      </dgm:t>
    </dgm:pt>
    <dgm:pt modelId="{A1CD00D5-7852-FF4B-A380-CA8AA4E41454}" type="sibTrans" cxnId="{DAB8B93E-1DD2-FD45-A1AB-9C7FC0C00EDC}">
      <dgm:prSet/>
      <dgm:spPr/>
      <dgm:t>
        <a:bodyPr/>
        <a:lstStyle/>
        <a:p>
          <a:endParaRPr lang="en-US"/>
        </a:p>
      </dgm:t>
    </dgm:pt>
    <dgm:pt modelId="{353B2D59-7052-7947-BFCE-6073398ACE88}">
      <dgm:prSet phldrT="[Text]" custT="1"/>
      <dgm:spPr/>
      <dgm:t>
        <a:bodyPr/>
        <a:lstStyle/>
        <a:p>
          <a:r>
            <a:rPr lang="en-US" sz="2000"/>
            <a:t>Lateral movement</a:t>
          </a:r>
        </a:p>
        <a:p>
          <a:endParaRPr lang="en-US" sz="1500"/>
        </a:p>
      </dgm:t>
    </dgm:pt>
    <dgm:pt modelId="{D3147651-A360-F147-8C7C-52AB6DEC8CDF}" type="parTrans" cxnId="{9161E69A-812E-8449-A609-8D7C919E0338}">
      <dgm:prSet/>
      <dgm:spPr/>
      <dgm:t>
        <a:bodyPr/>
        <a:lstStyle/>
        <a:p>
          <a:endParaRPr lang="en-US"/>
        </a:p>
      </dgm:t>
    </dgm:pt>
    <dgm:pt modelId="{7B0A5B1F-9B41-B346-B636-01AD43915AD1}" type="sibTrans" cxnId="{9161E69A-812E-8449-A609-8D7C919E0338}">
      <dgm:prSet/>
      <dgm:spPr/>
      <dgm:t>
        <a:bodyPr/>
        <a:lstStyle/>
        <a:p>
          <a:endParaRPr lang="en-US"/>
        </a:p>
      </dgm:t>
    </dgm:pt>
    <dgm:pt modelId="{2775C588-ADA6-1843-BBDB-57126EBBCB78}">
      <dgm:prSet phldrT="[Text]" custT="1"/>
      <dgm:spPr/>
      <dgm:t>
        <a:bodyPr/>
        <a:lstStyle/>
        <a:p>
          <a:r>
            <a:rPr lang="en-US" sz="2000"/>
            <a:t>Search drives</a:t>
          </a:r>
        </a:p>
      </dgm:t>
    </dgm:pt>
    <dgm:pt modelId="{325EA4D7-F1BE-3D4C-B58D-B103E98EFA9C}" type="parTrans" cxnId="{77D7EDFF-967A-834A-89A0-12BB78C92D95}">
      <dgm:prSet/>
      <dgm:spPr/>
      <dgm:t>
        <a:bodyPr/>
        <a:lstStyle/>
        <a:p>
          <a:endParaRPr lang="en-US"/>
        </a:p>
      </dgm:t>
    </dgm:pt>
    <dgm:pt modelId="{553D9394-8298-DD44-8914-A2BFBD7FA9F1}" type="sibTrans" cxnId="{77D7EDFF-967A-834A-89A0-12BB78C92D95}">
      <dgm:prSet/>
      <dgm:spPr/>
      <dgm:t>
        <a:bodyPr/>
        <a:lstStyle/>
        <a:p>
          <a:endParaRPr lang="en-US"/>
        </a:p>
      </dgm:t>
    </dgm:pt>
    <dgm:pt modelId="{9454A9A7-3071-9340-9F0D-9841AC72E9C3}">
      <dgm:prSet phldrT="[Text]" custT="1"/>
      <dgm:spPr/>
      <dgm:t>
        <a:bodyPr/>
        <a:lstStyle/>
        <a:p>
          <a:r>
            <a:rPr lang="en-US" sz="2000"/>
            <a:t>Search data</a:t>
          </a:r>
        </a:p>
      </dgm:t>
    </dgm:pt>
    <dgm:pt modelId="{10A3F43C-346A-1947-B1AD-D6FC4A56D51B}" type="parTrans" cxnId="{6E7F0D5B-777D-6F42-828E-A342A7BAAA2D}">
      <dgm:prSet/>
      <dgm:spPr/>
      <dgm:t>
        <a:bodyPr/>
        <a:lstStyle/>
        <a:p>
          <a:endParaRPr lang="en-US"/>
        </a:p>
      </dgm:t>
    </dgm:pt>
    <dgm:pt modelId="{876400C4-0264-CF47-8B59-C680FF76CEFA}" type="sibTrans" cxnId="{6E7F0D5B-777D-6F42-828E-A342A7BAAA2D}">
      <dgm:prSet/>
      <dgm:spPr/>
      <dgm:t>
        <a:bodyPr/>
        <a:lstStyle/>
        <a:p>
          <a:endParaRPr lang="en-US"/>
        </a:p>
      </dgm:t>
    </dgm:pt>
    <dgm:pt modelId="{950F8267-DBEA-1541-94F2-8B95B46174FC}" type="pres">
      <dgm:prSet presAssocID="{45E29D38-A425-A949-8F69-9BA7EF1E0C96}" presName="Name0" presStyleCnt="0">
        <dgm:presLayoutVars>
          <dgm:dir/>
          <dgm:resizeHandles val="exact"/>
        </dgm:presLayoutVars>
      </dgm:prSet>
      <dgm:spPr/>
    </dgm:pt>
    <dgm:pt modelId="{3A9FF6AF-98A9-1245-9B1D-66969756DA15}" type="pres">
      <dgm:prSet presAssocID="{E8B68CD8-1857-2742-85A6-95C581C1126E}" presName="composite" presStyleCnt="0"/>
      <dgm:spPr/>
    </dgm:pt>
    <dgm:pt modelId="{172EFB2D-0EC6-8245-9BA9-FA11F8762B17}" type="pres">
      <dgm:prSet presAssocID="{E8B68CD8-1857-2742-85A6-95C581C1126E}" presName="imagSh" presStyleLbl="bgImgPlace1" presStyleIdx="0" presStyleCnt="3" custScaleX="80617" custScaleY="75277" custLinFactNeighborX="-967" custLinFactNeighborY="-2196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4CFBD0B3-ECBF-304A-9474-8F5FE60548C9}" type="pres">
      <dgm:prSet presAssocID="{E8B68CD8-1857-2742-85A6-95C581C1126E}" presName="txNode" presStyleLbl="node1" presStyleIdx="0" presStyleCnt="3" custScaleX="106783" custLinFactNeighborX="-3402" custLinFactNeighborY="20930">
        <dgm:presLayoutVars>
          <dgm:bulletEnabled val="1"/>
        </dgm:presLayoutVars>
      </dgm:prSet>
      <dgm:spPr/>
    </dgm:pt>
    <dgm:pt modelId="{F4041A99-1667-B345-B2F7-2F6B774556F3}" type="pres">
      <dgm:prSet presAssocID="{D180F1EB-8790-C74F-B051-D20AC0F1F3D4}" presName="sibTrans" presStyleLbl="sibTrans2D1" presStyleIdx="0" presStyleCnt="2"/>
      <dgm:spPr/>
    </dgm:pt>
    <dgm:pt modelId="{6BA1DBDC-FAE8-D94E-9834-4F9A80EC80D3}" type="pres">
      <dgm:prSet presAssocID="{D180F1EB-8790-C74F-B051-D20AC0F1F3D4}" presName="connTx" presStyleLbl="sibTrans2D1" presStyleIdx="0" presStyleCnt="2"/>
      <dgm:spPr/>
    </dgm:pt>
    <dgm:pt modelId="{4412B6B7-855A-424E-80C2-4D82F5128768}" type="pres">
      <dgm:prSet presAssocID="{4267D3B1-F143-B043-AAF9-59BA2D9AFD0B}" presName="composite" presStyleCnt="0"/>
      <dgm:spPr/>
    </dgm:pt>
    <dgm:pt modelId="{F20C8AE5-016D-EA4A-B307-F1287AC05C36}" type="pres">
      <dgm:prSet presAssocID="{4267D3B1-F143-B043-AAF9-59BA2D9AFD0B}" presName="imagSh" presStyleLbl="bgImgPlace1" presStyleIdx="1" presStyleCnt="3" custScaleX="77419" custScaleY="75393" custLinFactNeighborX="-3298" custLinFactNeighborY="-1846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A9E04CF-B72E-E741-BFE9-5AF0DD8A6974}" type="pres">
      <dgm:prSet presAssocID="{4267D3B1-F143-B043-AAF9-59BA2D9AFD0B}" presName="txNode" presStyleLbl="node1" presStyleIdx="1" presStyleCnt="3" custScaleX="104166" custScaleY="118667" custLinFactNeighborX="-6934" custLinFactNeighborY="34547">
        <dgm:presLayoutVars>
          <dgm:bulletEnabled val="1"/>
        </dgm:presLayoutVars>
      </dgm:prSet>
      <dgm:spPr/>
    </dgm:pt>
    <dgm:pt modelId="{966A6792-E139-1A4C-91AF-F748E42E20B5}" type="pres">
      <dgm:prSet presAssocID="{5B4C4400-EA48-DC46-B86C-4CB415AA149A}" presName="sibTrans" presStyleLbl="sibTrans2D1" presStyleIdx="1" presStyleCnt="2"/>
      <dgm:spPr/>
    </dgm:pt>
    <dgm:pt modelId="{01A0387A-9AFC-CD49-9BD1-B89D13E83673}" type="pres">
      <dgm:prSet presAssocID="{5B4C4400-EA48-DC46-B86C-4CB415AA149A}" presName="connTx" presStyleLbl="sibTrans2D1" presStyleIdx="1" presStyleCnt="2"/>
      <dgm:spPr/>
    </dgm:pt>
    <dgm:pt modelId="{0BB128D6-7022-8D43-9620-C0805F052E54}" type="pres">
      <dgm:prSet presAssocID="{A79686A9-A662-F546-A62E-F609DC605AE8}" presName="composite" presStyleCnt="0"/>
      <dgm:spPr/>
    </dgm:pt>
    <dgm:pt modelId="{2653FFC6-FD89-9842-8734-92FABB354260}" type="pres">
      <dgm:prSet presAssocID="{A79686A9-A662-F546-A62E-F609DC605AE8}" presName="imagSh" presStyleLbl="bgImgPlace1" presStyleIdx="2" presStyleCnt="3" custScaleX="80621" custScaleY="79519" custLinFactNeighborX="-6175" custLinFactNeighborY="-27041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C1B2140-FA34-4248-8787-F016B9084369}" type="pres">
      <dgm:prSet presAssocID="{A79686A9-A662-F546-A62E-F609DC605AE8}" presName="txNode" presStyleLbl="node1" presStyleIdx="2" presStyleCnt="3" custScaleX="94660" custLinFactNeighborX="-15020" custLinFactNeighborY="17894">
        <dgm:presLayoutVars>
          <dgm:bulletEnabled val="1"/>
        </dgm:presLayoutVars>
      </dgm:prSet>
      <dgm:spPr/>
    </dgm:pt>
  </dgm:ptLst>
  <dgm:cxnLst>
    <dgm:cxn modelId="{C6511925-A06F-7D44-967B-5240CF2119B6}" type="presOf" srcId="{4267D3B1-F143-B043-AAF9-59BA2D9AFD0B}" destId="{2A9E04CF-B72E-E741-BFE9-5AF0DD8A6974}" srcOrd="0" destOrd="0" presId="urn:microsoft.com/office/officeart/2005/8/layout/hProcess10"/>
    <dgm:cxn modelId="{92AB6A2D-5A93-A743-AB88-CA6DFEAB0766}" srcId="{45E29D38-A425-A949-8F69-9BA7EF1E0C96}" destId="{E8B68CD8-1857-2742-85A6-95C581C1126E}" srcOrd="0" destOrd="0" parTransId="{7D662BDB-9BDA-3B49-8D2E-CE085446290C}" sibTransId="{D180F1EB-8790-C74F-B051-D20AC0F1F3D4}"/>
    <dgm:cxn modelId="{4AAC062F-0757-1942-982A-0D5392E9810F}" srcId="{E8B68CD8-1857-2742-85A6-95C581C1126E}" destId="{E215C0F0-1DEF-B54D-86A9-C27B343B118D}" srcOrd="1" destOrd="0" parTransId="{279EB635-4731-9B4D-AF48-6CA86134EC11}" sibTransId="{88C7EFFC-E3B0-4046-8DBC-D935700EAF0F}"/>
    <dgm:cxn modelId="{2779092F-7775-DA4C-8865-BA24E0AB9233}" srcId="{45E29D38-A425-A949-8F69-9BA7EF1E0C96}" destId="{A79686A9-A662-F546-A62E-F609DC605AE8}" srcOrd="2" destOrd="0" parTransId="{8912C22C-39B4-E547-AA0F-3C9C9C726486}" sibTransId="{AD6FE71D-81A1-FA44-8B33-E1E38F9D2DAF}"/>
    <dgm:cxn modelId="{2C76B731-274C-D744-AC74-950967145866}" type="presOf" srcId="{9454A9A7-3071-9340-9F0D-9841AC72E9C3}" destId="{6C1B2140-FA34-4248-8787-F016B9084369}" srcOrd="0" destOrd="2" presId="urn:microsoft.com/office/officeart/2005/8/layout/hProcess10"/>
    <dgm:cxn modelId="{DAB8B93E-1DD2-FD45-A1AB-9C7FC0C00EDC}" srcId="{4267D3B1-F143-B043-AAF9-59BA2D9AFD0B}" destId="{B07E0394-3E6F-6844-A8B6-60CEE8630885}" srcOrd="1" destOrd="0" parTransId="{BF48D4F8-9892-3049-9ED1-F7F67D99D3D9}" sibTransId="{A1CD00D5-7852-FF4B-A380-CA8AA4E41454}"/>
    <dgm:cxn modelId="{6E7F0D5B-777D-6F42-828E-A342A7BAAA2D}" srcId="{A79686A9-A662-F546-A62E-F609DC605AE8}" destId="{9454A9A7-3071-9340-9F0D-9841AC72E9C3}" srcOrd="1" destOrd="0" parTransId="{10A3F43C-346A-1947-B1AD-D6FC4A56D51B}" sibTransId="{876400C4-0264-CF47-8B59-C680FF76CEFA}"/>
    <dgm:cxn modelId="{3C49265B-C31A-FB49-A378-FB56F994500E}" srcId="{E8B68CD8-1857-2742-85A6-95C581C1126E}" destId="{C688E99F-B42A-8145-B505-3111B4C859AE}" srcOrd="0" destOrd="0" parTransId="{4C17FD43-7C82-F947-86E4-728C04579051}" sibTransId="{905A1A8B-BCB0-1B44-8D7D-E945E6A0A77D}"/>
    <dgm:cxn modelId="{DFA67C67-91F7-2647-8BD6-D8E10A9876CC}" type="presOf" srcId="{45E29D38-A425-A949-8F69-9BA7EF1E0C96}" destId="{950F8267-DBEA-1541-94F2-8B95B46174FC}" srcOrd="0" destOrd="0" presId="urn:microsoft.com/office/officeart/2005/8/layout/hProcess10"/>
    <dgm:cxn modelId="{226BE267-1646-D446-9BA1-3CA997CD8BCA}" type="presOf" srcId="{D180F1EB-8790-C74F-B051-D20AC0F1F3D4}" destId="{F4041A99-1667-B345-B2F7-2F6B774556F3}" srcOrd="0" destOrd="0" presId="urn:microsoft.com/office/officeart/2005/8/layout/hProcess10"/>
    <dgm:cxn modelId="{A5D8F967-FFE1-9B40-A3A3-241F6735BDC2}" type="presOf" srcId="{5B4C4400-EA48-DC46-B86C-4CB415AA149A}" destId="{01A0387A-9AFC-CD49-9BD1-B89D13E83673}" srcOrd="1" destOrd="0" presId="urn:microsoft.com/office/officeart/2005/8/layout/hProcess10"/>
    <dgm:cxn modelId="{7F509A4A-015C-2A43-AA93-910A6D357873}" srcId="{E8B68CD8-1857-2742-85A6-95C581C1126E}" destId="{FFC4CE72-59A8-CE42-A40C-15B632F12214}" srcOrd="2" destOrd="0" parTransId="{EE835CEB-ED1E-7B45-9649-FC8767CFAB7C}" sibTransId="{B0A995F0-B48A-534D-A5AE-8800BAFAC9CB}"/>
    <dgm:cxn modelId="{F4B65776-B57B-CA4E-B019-6650BDD408B5}" type="presOf" srcId="{B3726472-5C9B-A24D-AE93-5FF0A8A0F166}" destId="{2A9E04CF-B72E-E741-BFE9-5AF0DD8A6974}" srcOrd="0" destOrd="1" presId="urn:microsoft.com/office/officeart/2005/8/layout/hProcess10"/>
    <dgm:cxn modelId="{6263F058-2702-8047-A138-1981296DEC9C}" type="presOf" srcId="{E8B68CD8-1857-2742-85A6-95C581C1126E}" destId="{4CFBD0B3-ECBF-304A-9474-8F5FE60548C9}" srcOrd="0" destOrd="0" presId="urn:microsoft.com/office/officeart/2005/8/layout/hProcess10"/>
    <dgm:cxn modelId="{E010B17B-DC63-DA4E-B47D-BD1112C75C3A}" srcId="{4267D3B1-F143-B043-AAF9-59BA2D9AFD0B}" destId="{B3726472-5C9B-A24D-AE93-5FF0A8A0F166}" srcOrd="0" destOrd="0" parTransId="{748ED711-F398-5645-BA9A-47FDA9033B46}" sibTransId="{ACE3AC5D-87C0-1847-BE2D-9C80BCA83A28}"/>
    <dgm:cxn modelId="{7A755481-2AE5-084C-AE55-585E577DA565}" type="presOf" srcId="{B07E0394-3E6F-6844-A8B6-60CEE8630885}" destId="{2A9E04CF-B72E-E741-BFE9-5AF0DD8A6974}" srcOrd="0" destOrd="2" presId="urn:microsoft.com/office/officeart/2005/8/layout/hProcess10"/>
    <dgm:cxn modelId="{1476DC8E-EF5A-924A-8C92-8641AB17520C}" type="presOf" srcId="{E215C0F0-1DEF-B54D-86A9-C27B343B118D}" destId="{4CFBD0B3-ECBF-304A-9474-8F5FE60548C9}" srcOrd="0" destOrd="2" presId="urn:microsoft.com/office/officeart/2005/8/layout/hProcess10"/>
    <dgm:cxn modelId="{A9861599-DEF2-9B40-9464-913F3CBDE867}" type="presOf" srcId="{2775C588-ADA6-1843-BBDB-57126EBBCB78}" destId="{6C1B2140-FA34-4248-8787-F016B9084369}" srcOrd="0" destOrd="1" presId="urn:microsoft.com/office/officeart/2005/8/layout/hProcess10"/>
    <dgm:cxn modelId="{9161E69A-812E-8449-A609-8D7C919E0338}" srcId="{4267D3B1-F143-B043-AAF9-59BA2D9AFD0B}" destId="{353B2D59-7052-7947-BFCE-6073398ACE88}" srcOrd="2" destOrd="0" parTransId="{D3147651-A360-F147-8C7C-52AB6DEC8CDF}" sibTransId="{7B0A5B1F-9B41-B346-B636-01AD43915AD1}"/>
    <dgm:cxn modelId="{49FDC89C-CCDF-2F4C-AF26-13E2F0CD1068}" type="presOf" srcId="{353B2D59-7052-7947-BFCE-6073398ACE88}" destId="{2A9E04CF-B72E-E741-BFE9-5AF0DD8A6974}" srcOrd="0" destOrd="3" presId="urn:microsoft.com/office/officeart/2005/8/layout/hProcess10"/>
    <dgm:cxn modelId="{225D03A5-80D3-1F4D-9018-AC89746D5E53}" type="presOf" srcId="{FFC4CE72-59A8-CE42-A40C-15B632F12214}" destId="{4CFBD0B3-ECBF-304A-9474-8F5FE60548C9}" srcOrd="0" destOrd="3" presId="urn:microsoft.com/office/officeart/2005/8/layout/hProcess10"/>
    <dgm:cxn modelId="{4C5589BA-2CC3-C349-8BE6-DF5228F896E0}" srcId="{45E29D38-A425-A949-8F69-9BA7EF1E0C96}" destId="{4267D3B1-F143-B043-AAF9-59BA2D9AFD0B}" srcOrd="1" destOrd="0" parTransId="{1B797FF8-FF29-4A42-8BE7-07404105249E}" sibTransId="{5B4C4400-EA48-DC46-B86C-4CB415AA149A}"/>
    <dgm:cxn modelId="{26A420CB-9A91-CD43-A1AF-C8FFA1EE47B6}" type="presOf" srcId="{5B4C4400-EA48-DC46-B86C-4CB415AA149A}" destId="{966A6792-E139-1A4C-91AF-F748E42E20B5}" srcOrd="0" destOrd="0" presId="urn:microsoft.com/office/officeart/2005/8/layout/hProcess10"/>
    <dgm:cxn modelId="{2CC46ECF-7B77-F141-8F71-E34FA95C1604}" type="presOf" srcId="{D180F1EB-8790-C74F-B051-D20AC0F1F3D4}" destId="{6BA1DBDC-FAE8-D94E-9834-4F9A80EC80D3}" srcOrd="1" destOrd="0" presId="urn:microsoft.com/office/officeart/2005/8/layout/hProcess10"/>
    <dgm:cxn modelId="{18940EE0-5EF6-1B40-8501-95E1071097B7}" type="presOf" srcId="{A79686A9-A662-F546-A62E-F609DC605AE8}" destId="{6C1B2140-FA34-4248-8787-F016B9084369}" srcOrd="0" destOrd="0" presId="urn:microsoft.com/office/officeart/2005/8/layout/hProcess10"/>
    <dgm:cxn modelId="{41504CFC-3C2D-8F4F-A245-3C7A22D71FB4}" type="presOf" srcId="{C688E99F-B42A-8145-B505-3111B4C859AE}" destId="{4CFBD0B3-ECBF-304A-9474-8F5FE60548C9}" srcOrd="0" destOrd="1" presId="urn:microsoft.com/office/officeart/2005/8/layout/hProcess10"/>
    <dgm:cxn modelId="{77D7EDFF-967A-834A-89A0-12BB78C92D95}" srcId="{A79686A9-A662-F546-A62E-F609DC605AE8}" destId="{2775C588-ADA6-1843-BBDB-57126EBBCB78}" srcOrd="0" destOrd="0" parTransId="{325EA4D7-F1BE-3D4C-B58D-B103E98EFA9C}" sibTransId="{553D9394-8298-DD44-8914-A2BFBD7FA9F1}"/>
    <dgm:cxn modelId="{9ABF09F9-8428-E741-BDA8-6C7B0057B21A}" type="presParOf" srcId="{950F8267-DBEA-1541-94F2-8B95B46174FC}" destId="{3A9FF6AF-98A9-1245-9B1D-66969756DA15}" srcOrd="0" destOrd="0" presId="urn:microsoft.com/office/officeart/2005/8/layout/hProcess10"/>
    <dgm:cxn modelId="{EA1A7F72-D37E-F041-B891-09C47B6E7CD9}" type="presParOf" srcId="{3A9FF6AF-98A9-1245-9B1D-66969756DA15}" destId="{172EFB2D-0EC6-8245-9BA9-FA11F8762B17}" srcOrd="0" destOrd="0" presId="urn:microsoft.com/office/officeart/2005/8/layout/hProcess10"/>
    <dgm:cxn modelId="{E33A5F75-08DC-FE4B-938A-338305E1EE47}" type="presParOf" srcId="{3A9FF6AF-98A9-1245-9B1D-66969756DA15}" destId="{4CFBD0B3-ECBF-304A-9474-8F5FE60548C9}" srcOrd="1" destOrd="0" presId="urn:microsoft.com/office/officeart/2005/8/layout/hProcess10"/>
    <dgm:cxn modelId="{05FF2016-469F-8D48-8E8F-5AC7F708F830}" type="presParOf" srcId="{950F8267-DBEA-1541-94F2-8B95B46174FC}" destId="{F4041A99-1667-B345-B2F7-2F6B774556F3}" srcOrd="1" destOrd="0" presId="urn:microsoft.com/office/officeart/2005/8/layout/hProcess10"/>
    <dgm:cxn modelId="{E6FCCAE1-FC75-274F-BA23-76E30ABC203B}" type="presParOf" srcId="{F4041A99-1667-B345-B2F7-2F6B774556F3}" destId="{6BA1DBDC-FAE8-D94E-9834-4F9A80EC80D3}" srcOrd="0" destOrd="0" presId="urn:microsoft.com/office/officeart/2005/8/layout/hProcess10"/>
    <dgm:cxn modelId="{86779C1B-FD7D-EF46-A3A6-AF7D432EEC3F}" type="presParOf" srcId="{950F8267-DBEA-1541-94F2-8B95B46174FC}" destId="{4412B6B7-855A-424E-80C2-4D82F5128768}" srcOrd="2" destOrd="0" presId="urn:microsoft.com/office/officeart/2005/8/layout/hProcess10"/>
    <dgm:cxn modelId="{C952C418-4888-D348-A4B5-404952BBFDDD}" type="presParOf" srcId="{4412B6B7-855A-424E-80C2-4D82F5128768}" destId="{F20C8AE5-016D-EA4A-B307-F1287AC05C36}" srcOrd="0" destOrd="0" presId="urn:microsoft.com/office/officeart/2005/8/layout/hProcess10"/>
    <dgm:cxn modelId="{B29D6125-C7F7-2A4B-AA06-7C34707C7D39}" type="presParOf" srcId="{4412B6B7-855A-424E-80C2-4D82F5128768}" destId="{2A9E04CF-B72E-E741-BFE9-5AF0DD8A6974}" srcOrd="1" destOrd="0" presId="urn:microsoft.com/office/officeart/2005/8/layout/hProcess10"/>
    <dgm:cxn modelId="{389B5934-FE95-FC4C-A675-3BFD1AE7130E}" type="presParOf" srcId="{950F8267-DBEA-1541-94F2-8B95B46174FC}" destId="{966A6792-E139-1A4C-91AF-F748E42E20B5}" srcOrd="3" destOrd="0" presId="urn:microsoft.com/office/officeart/2005/8/layout/hProcess10"/>
    <dgm:cxn modelId="{FAD7D99D-F36A-744E-99EA-114EF86E2304}" type="presParOf" srcId="{966A6792-E139-1A4C-91AF-F748E42E20B5}" destId="{01A0387A-9AFC-CD49-9BD1-B89D13E83673}" srcOrd="0" destOrd="0" presId="urn:microsoft.com/office/officeart/2005/8/layout/hProcess10"/>
    <dgm:cxn modelId="{2D474264-A772-0741-99A7-A8A3A6FE8155}" type="presParOf" srcId="{950F8267-DBEA-1541-94F2-8B95B46174FC}" destId="{0BB128D6-7022-8D43-9620-C0805F052E54}" srcOrd="4" destOrd="0" presId="urn:microsoft.com/office/officeart/2005/8/layout/hProcess10"/>
    <dgm:cxn modelId="{64865B93-2307-6B43-8BB0-12114A830EAF}" type="presParOf" srcId="{0BB128D6-7022-8D43-9620-C0805F052E54}" destId="{2653FFC6-FD89-9842-8734-92FABB354260}" srcOrd="0" destOrd="0" presId="urn:microsoft.com/office/officeart/2005/8/layout/hProcess10"/>
    <dgm:cxn modelId="{06DF7E08-948A-724D-ADB6-E5D365DAF730}" type="presParOf" srcId="{0BB128D6-7022-8D43-9620-C0805F052E54}" destId="{6C1B2140-FA34-4248-8787-F016B908436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EFB2D-0EC6-8245-9BA9-FA11F8762B17}">
      <dsp:nvSpPr>
        <dsp:cNvPr id="0" name=""/>
        <dsp:cNvSpPr/>
      </dsp:nvSpPr>
      <dsp:spPr>
        <a:xfrm>
          <a:off x="0" y="347838"/>
          <a:ext cx="1767667" cy="165057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BD0B3-ECBF-304A-9474-8F5FE60548C9}">
      <dsp:nvSpPr>
        <dsp:cNvPr id="0" name=""/>
        <dsp:cNvSpPr/>
      </dsp:nvSpPr>
      <dsp:spPr>
        <a:xfrm>
          <a:off x="0" y="2333007"/>
          <a:ext cx="2341402" cy="21926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accent4">
                  <a:lumMod val="75000"/>
                </a:schemeClr>
              </a:solidFill>
            </a:rPr>
            <a:t>Get in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Phishing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Password guess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Secure config weakness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/>
        </a:p>
      </dsp:txBody>
      <dsp:txXfrm>
        <a:off x="64221" y="2397228"/>
        <a:ext cx="2212960" cy="2064231"/>
      </dsp:txXfrm>
    </dsp:sp>
    <dsp:sp modelId="{F4041A99-1667-B345-B2F7-2F6B774556F3}">
      <dsp:nvSpPr>
        <dsp:cNvPr id="0" name=""/>
        <dsp:cNvSpPr/>
      </dsp:nvSpPr>
      <dsp:spPr>
        <a:xfrm rot="21572823">
          <a:off x="2266690" y="896788"/>
          <a:ext cx="499046" cy="5268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266692" y="1002754"/>
        <a:ext cx="349332" cy="316120"/>
      </dsp:txXfrm>
    </dsp:sp>
    <dsp:sp modelId="{F20C8AE5-016D-EA4A-B307-F1287AC05C36}">
      <dsp:nvSpPr>
        <dsp:cNvPr id="0" name=""/>
        <dsp:cNvSpPr/>
      </dsp:nvSpPr>
      <dsp:spPr>
        <a:xfrm>
          <a:off x="3193470" y="321597"/>
          <a:ext cx="1697545" cy="165312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9E04CF-B72E-E741-BFE9-5AF0DD8A6974}">
      <dsp:nvSpPr>
        <dsp:cNvPr id="0" name=""/>
        <dsp:cNvSpPr/>
      </dsp:nvSpPr>
      <dsp:spPr>
        <a:xfrm>
          <a:off x="3177454" y="2294299"/>
          <a:ext cx="2284019" cy="26019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accent4">
                  <a:lumMod val="75000"/>
                </a:schemeClr>
              </a:solidFill>
            </a:rPr>
            <a:t>Stay in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accent4">
                  <a:lumMod val="75000"/>
                </a:schemeClr>
              </a:solidFill>
            </a:rPr>
            <a:t>(Post-exploit)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Command &amp; Control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Persistence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Lateral movement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/>
        </a:p>
      </dsp:txBody>
      <dsp:txXfrm>
        <a:off x="3244351" y="2361196"/>
        <a:ext cx="2150225" cy="2468185"/>
      </dsp:txXfrm>
    </dsp:sp>
    <dsp:sp modelId="{966A6792-E139-1A4C-91AF-F748E42E20B5}">
      <dsp:nvSpPr>
        <dsp:cNvPr id="0" name=""/>
        <dsp:cNvSpPr/>
      </dsp:nvSpPr>
      <dsp:spPr>
        <a:xfrm rot="21531665">
          <a:off x="5393877" y="852852"/>
          <a:ext cx="503010" cy="5268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93892" y="959726"/>
        <a:ext cx="352107" cy="316120"/>
      </dsp:txXfrm>
    </dsp:sp>
    <dsp:sp modelId="{2653FFC6-FD89-9842-8734-92FABB354260}">
      <dsp:nvSpPr>
        <dsp:cNvPr id="0" name=""/>
        <dsp:cNvSpPr/>
      </dsp:nvSpPr>
      <dsp:spPr>
        <a:xfrm>
          <a:off x="6327905" y="213350"/>
          <a:ext cx="1767755" cy="17435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B2140-FA34-4248-8787-F016B9084369}">
      <dsp:nvSpPr>
        <dsp:cNvPr id="0" name=""/>
        <dsp:cNvSpPr/>
      </dsp:nvSpPr>
      <dsp:spPr>
        <a:xfrm>
          <a:off x="6336995" y="2289691"/>
          <a:ext cx="2075584" cy="21926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accent4">
                  <a:lumMod val="75000"/>
                </a:schemeClr>
              </a:solidFill>
            </a:rPr>
            <a:t>Look around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accent4">
                  <a:lumMod val="75000"/>
                </a:schemeClr>
              </a:solidFill>
            </a:rPr>
            <a:t> (Post-exploit)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Search drives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Search data</a:t>
          </a:r>
        </a:p>
      </dsp:txBody>
      <dsp:txXfrm>
        <a:off x="6397787" y="2350483"/>
        <a:ext cx="1954000" cy="2071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2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24575,'14'75'0,"2"3"0,-10-55 0,5 17 0,-10-19 0,8 10 0,-8 11 0,4-8 0,-5 9 0,0-13 0,0-6 0,0 6 0,0-13 0,3 6 0,-2-7 0,6-3 0,-6-2 0,3-3 0,-4 0 0,0 10 0,0 15 0,0 12 0,0 13 0,0 11 0,0-9 0,0-3 0,0-21 0,0-13 0,0-10 0,0-2 0,3 1 0,-2-7 0,3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46.5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3371.35938"/>
      <inkml:brushProperty name="anchorY" value="-106995.84375"/>
      <inkml:brushProperty name="scaleFactor" value="0.5"/>
    </inkml:brush>
  </inkml:definitions>
  <inkml:trace contextRef="#ctx0" brushRef="#br0">481 35 24575,'-8'-4'0,"-3"-3"0,-2 6 0,-3-6 0,-7 1 0,5 1 0,-5 1 0,7 4 0,0 0 0,3 0 0,-2 0 0,6 0 0,-7 0 0,7 0 0,-2 0 0,2 0 0,1 0 0,-3 3 0,2-2 0,-13 3 0,7-1 0,-4-2 0,4 6 0,2-2 0,1-1 0,0 0 0,4-1 0,0 2 0,-4-1 0,3 3 0,-3-2 0,4 3 0,0 0 0,0 3 0,0 2 0,-2 9 0,6-7 0,-5 13 0,7-18 0,-2 12 0,0-10 0,3 1 0,-2-1 0,3-4 0,0 3 0,0-2 0,0 3 0,0-4 0,0 3 0,0-2 0,0 3 0,3-4 0,2 0 0,3 0 0,0 0 0,0-4 0,10 0 0,-4-1 0,15 3 0,-5-2 0,7 1 0,-10-5 0,0 0 0,-2 0 0,-1 0 0,5 0 0,-1 0 0,-4 0 0,5 0 0,-11 0 0,3 0 0,-2 0 0,-1 0 0,4-4 0,-4 0 0,1-1 0,2-2 0,-3 3 0,4-5 0,-3 5 0,-1-3 0,-4 2 0,3-3 0,-2 0 0,6-4 0,-6 3 0,-1-6 0,-4 2 0,-1 0 0,-2-2 0,3 2 0,-4-3 0,0 0 0,0 0 0,-4-1 0,0 1 0,-5 3 0,1 2 0,0 6 0,-4 2 0,3 3 0,1 0 0,5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47.9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6023.96875"/>
      <inkml:brushProperty name="anchorY" value="-119893.45313"/>
      <inkml:brushProperty name="scaleFactor" value="0.5"/>
    </inkml:brush>
  </inkml:definitions>
  <inkml:trace contextRef="#ctx0" brushRef="#br0">1 25 24575,'12'25'0,"8"15"0,-3-19 0,7 20 0,-8-23 0,21 10 0,-17-14 0,15 3 0,-13-8 0,3-4 0,-1 3 0,5-7 0,7 2 0,-2-3 0,20 0 0,-8 0 0,-1 0 0,-2 0 0,-19 0 0,-1 0 0,-7 0 0,6 0 0,3 0 0,17 0 0,4 0 0,-1 0 0,9 0 0,-20 0 0,21 0 0,4 0 0,1-6 0,11-2 0,-13-7 0,-1 1 0,-11 1 0,-10 2 0,-17 2 0,-8 4 0,-3-2 0,4 3 0,0-1 0,4-2 0,1 2 0,-5-3 0,3 0 0,-2 0 0,-1 0 0,4 0 0,-8 0 0,4-1 0,-7 1 0,-2 0 0,-3 0 0,0-4 0,0 3 0,0-2 0,0 2 0,0 1 0,0 0 0,0 4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2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24575,'0'-8'0,"3"-3"0,2 1 0,-1-1 0,3 3 0,-2-1 0,-1-2 0,3 2 0,1-7 0,1 7 0,6-6 0,-2 2 0,-1 1 0,10-6 0,-1 8 0,3-1 0,5 7 0,-11 4 0,11 0 0,-5 0 0,7 0 0,11 0 0,-8 0 0,9 0 0,-19 0 0,-2 0 0,-9 0 0,-1 0 0,-4 3 0,0 2 0,0 3 0,3 0 0,-2 0 0,3-4 0,-1 3 0,-5-2 0,1 3 0,-7 0 0,0 3 0,0 2 0,0-1 0,0 4 0,0-4 0,-4 4 0,0-3 0,-4-2 0,3-3 0,-2 0 0,2 0 0,-3 0 0,-4 0 0,0-3 0,-5-2 0,1-3 0,0 0 0,3 4 0,-9-3 0,8 6 0,-5-6 0,7 2 0,4-3 0,0 0 0,0 0 0,0 0 0,0 0 0,0 0 0,-1 0 0,1 0 0,0 0 0,0 0 0,-4 0 0,3 0 0,-3 0 0,4 0 0,0 0 0,0 0 0,-4 0 0,0-3 0,-1 2 0,1-3 0,4 4 0,0 0 0,0 0 0,0 0 0,0 0 0,-4-3 0,3 2 0,-6-3 0,6 4 0,-3 0 0,0-3 0,3 2 0,1-3 0,4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26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24575,'4'23'0,"0"1"0,-8 0 0,-1 5 0,-5-5 0,5 7 0,0-7 0,5-1 0,0-11 0,0 10 0,0-11 0,0 10 0,0-8 0,-4 10 0,2-9 0,-2 7 0,4-2 0,-5 6 0,4-5 0,-4 2 0,5-10 0,0 11 0,0 1 0,0 1 0,0-3 0,0-6 0,0 0 0,0 1 0,0-5 0,0 0 0,4-1 0,-3-2 0,6 6 0,-3-2 0,1 3 0,-2 0 0,-3 0 0,0 0 0,0 0 0,0-3 0,0 2 0,0-6 0,0-1 0,0-4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2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590 159 24575,'4'-8'0,"-3"0"0,2 0 0,-3 0 0,-4 0 0,0 0 0,-4-1 0,-4 1 0,-7-5 0,1 3 0,-5-4 0,1 5 0,4 4 0,-23-6 0,20 6 0,-32-2 0,14 3 0,-19 4 0,13 0 0,-10 0 0,21 0 0,-2-3 0,13 2 0,7-6 0,3 6 0,2-3 0,3 4 0,-1 4 0,5 4 0,0 4 0,4 11 0,0-6 0,0 13 0,0-13 0,19 18 0,-7-16 0,13 9 0,-10-12 0,4-2 0,-1-6 0,4 0 0,1-3 0,-5 0 0,4 0 0,-6-2 0,7-2 0,-9 3 0,4-4 0,-10 0 0,4 0 0,0 3 0,1-2 0,2 3 0,-2-4 0,3 0 0,-4 0 0,0 0 0,-4 0 0,0 0 0,0-4 0,0 3 0,3-6 0,-2 6 0,7-3 0,-4 1 0,4 2 0,-3-3 0,2 4 0,-6 0 0,6-3 0,-2 2 0,3-3 0,-4 4 0,3 0 0,-6 0 0,3 0 0,-4 0 0,0 0 0,0 4 0,-4 4 0,0-3 0,-4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29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24575,'12'-5'0,"0"1"0,-1 4 0,2 0 0,-1 0 0,4 4 0,3 1 0,-2 0 0,12 4 0,-11-8 0,11 4 0,-15-5 0,8 3 0,-9-2 0,3 3 0,-4-4 0,3 3 0,-2-2 0,3 3 0,0-4 0,0 0 0,0 0 0,7 0 0,-5 0 0,4 0 0,-5 0 0,-1 0 0,6 0 0,-4 0 0,11 0 0,-11 0 0,5 0 0,-7-4 0,6 3 0,-8-2 0,5-1 0,-11 3 0,-1-2 0,5 3 0,-3-4 0,6-1 0,-2 1 0,3 0 0,-4 1 0,4-2 0,-4-3 0,1 0 0,2 0 0,-6 0 0,2 0 0,1-4 0,-3 3 0,2-3 0,1 4 0,1-4 0,-1 3 0,0-3 0,-4 4 0,0 0 0,0 4 0,0-4 0,-4 7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31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1 368 24575,'8'-9'0,"3"1"0,2-3 0,-1 2 0,4-7 0,-7 7 0,2-3 0,-6 4 0,2 0 0,-6 0 0,6 0 0,-6 0 0,6 0 0,-6-1 0,6 1 0,-3-3 0,1 2 0,-2-3 0,-3 4 0,4 0 0,-3-1 0,2-2 0,-3 2 0,4-7 0,-4 7 0,4-6 0,-4 6 0,4-6 0,-4 5 0,4-1 0,-4 3 0,0-1 0,0-2 0,4 2 0,-4-3 0,4 4 0,0 0 0,4 7 0,6 12 0,18 25 0,12 15 0,5 6 0,5-3 0,-26-27 0,-1-4 0,-18-15 0,6 0 0,-6 0 0,2 0 0,1 4 0,-3-7 0,6 6 0,-2-3 0,3 1 0,-4 3 0,0-4 0,-4 0 0,0-4 0,3 3 0,-2-2 0,3 3 0,-1 3 0,-2-2 0,3 3 0,-4-4 0,0 0 0,-4-4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33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0 384 24575,'12'-16'0,"1"-1"0,-1 1 0,0 4 0,-4-4 0,0 7 0,0-6 0,0 2 0,0-3 0,-4 3 0,0 1 0,-1 4 0,-2 0 0,6 0 0,-6 0 0,6 0 0,-6 0 0,6 0 0,-2-4 0,3 3 0,-4-3 0,3 4 0,-2 0 0,3 0 0,-4 0 0,3-1 0,-2 1 0,-1 0 0,0 0 0,-1 0 0,-2-4 0,6 3 0,-2-3 0,-1 4 0,0 0 0,-1 0 0,-2 0 0,3 7 0,-4 5 0,0 15 0,4 6 0,-3 5 0,8 1 0,-8-7 0,7-1 0,-3-7 0,-1-4 0,3 4 0,-2-7 0,3 2 0,0-3 0,0 0 0,-4 0 0,3 0 0,-2 0 0,3 0 0,1 10 0,-1-7 0,1 7 0,-1-10 0,0 0 0,0 0 0,0 0 0,0 0 0,-4-4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42.4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751.97656"/>
      <inkml:brushProperty name="anchorY" value="-89012.58594"/>
      <inkml:brushProperty name="scaleFactor" value="0.5"/>
    </inkml:brush>
  </inkml:definitions>
  <inkml:trace contextRef="#ctx0" brushRef="#br0">2731 238 24575,'-46'0'0,"3"-4"0,22 3 0,2-2 0,7-1 0,3 3 0,-6-3 0,-4 0 0,-6 3 0,-5-4 0,-1 0 0,-12 4 0,9-3 0,-9 4 0,13 0 0,-1 0 0,10 0 0,-1 0 0,3-5 0,1 4 0,-5-4 0,-11-1 0,6 4 0,-38-12 0,-6 4 0,-15-7 0,-9 7 0,24-4 0,14 13 0,4-12 0,27 11 0,-8-4 0,22 2 0,-8 3 0,0-7 0,-46-1 0,34 2 0,-55-8 0,58 13 0,-25-10 0,24 10 0,0-2 0,7 0 0,1 3 0,7-2 0,3 3 0,2-4 0,3 3 0,-1-2 0,-2 3 0,-8 0 0,-18-7 0,-8 6 0,-13-6 0,1 7 0,-1 0 0,13 0 0,2 0 0,12 0 0,10 0 0,-7 0 0,14 0 0,-5 0 0,-3 0 0,1 0 0,-22 0 0,-2 0 0,-13 0 0,1 0 0,18 0 0,-10 0 0,30 4 0,-11 0 0,17 4 0,-9 1 0,11-1 0,-10 1 0,12-1 0,-7 0 0,-3 6 0,5-1 0,-8 5 0,13-2 0,-3 0 0,8-3 0,-4-2 0,8 1 0,-4-3 0,4 2 0,0 1 0,0-3 0,0 6 0,0-6 0,0 3 0,0-1 0,0 2 0,0-1 0,0 3 0,0-6 0,0 7 0,0-8 0,0 4 0,0-4 0,0 4 0,0 0 0,0 4 0,3-3 0,2 2 0,-1-6 0,0 6 0,-1-2 0,2-1 0,3 0 0,-4-1 0,3 2 0,-2 3 0,3-3 0,0-2 0,0-3 0,3 0 0,2 0 0,3 0 0,0 0 0,0-3 0,7 3 0,-5-4 0,23 14 0,-2-4 0,0 3 0,13-3 0,-24-9 0,14 2 0,-11 2 0,-7-7 0,5 12 0,-5-13 0,19 10 0,14-2 0,15 6 0,12-5 0,-12 3 0,-2-5 0,-25 5 0,9 1 0,-20-4 0,21 4 0,-10-1 0,24 2 0,-20-7 0,5 0 0,-23-4 0,-7-3 0,-1 7 0,-7-7 0,6 3 0,-4-4 0,11 4 0,-5-2 0,19 2 0,2 2 0,1-4 0,8 11 0,-20-12 0,34 6 0,-31-7 0,13 0 0,-21 0 0,-11 0 0,11 4 0,19-3 0,0 4 0,33-5 0,3 0 0,-9 0 0,6 0 0,-36 0 0,-12 0 0,-11 0 0,-10 0 0,1-4 0,8 3 0,-7-6 0,16 6 0,6-9 0,-9 9 0,26-12 0,-36 11 0,16-8 0,-20 6 0,3-4 0,-4-1 0,4 1 0,-8 0 0,8 0 0,-7 0 0,2 0 0,-3 0 0,-3-1 0,2 1 0,-3-3 0,1 2 0,-2-7 0,-3 7 0,0-6 0,0 2 0,0-3 0,0 3 0,0-2 0,0-4 0,0 1 0,0-1 0,0 3 0,0 4 0,-3-5 0,-2 5 0,-3-4 0,0 7 0,0-6 0,0 2 0,-1 1 0,1-4 0,0 4 0,0-1 0,-4-2 0,7 6 0,-6-3 0,10 4 0,-6 0 0,2 0 0,-3 3 0,0-2 0,0 6 0,0-3 0,-4 4 0,7 0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44.8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5099.39844"/>
      <inkml:brushProperty name="anchorY" value="-96751.92188"/>
      <inkml:brushProperty name="scaleFactor" value="0.5"/>
    </inkml:brush>
  </inkml:definitions>
  <inkml:trace contextRef="#ctx0" brushRef="#br0">413 19 24575,'-12'0'0,"0"0"0,0 0 0,3 0 0,-3 0 0,4 0 0,0 0 0,-4 0 0,3 0 0,-3 4 0,4-3 0,0 6 0,0-6 0,-10 7 0,7-7 0,-7 4 0,6-2 0,3-2 0,-6 6 0,2-2 0,-3-1 0,3 0 0,2-1 0,2-2 0,-2 6 0,-2-2 0,0-1 0,-2 3 0,6-2 0,-3 3 0,4 0 0,0 0 0,0 0 0,0 0 0,0 3 0,3-2 0,-2 6 0,2-6 0,1 6 0,0-6 0,4 3 0,0-1 0,0 2 0,0 3 0,0-3 0,4 2 0,0-6 0,1 2 0,2 1 0,-3-3 0,8 6 0,-3-6 0,12 8 0,-7-7 0,9 3 0,0 1 0,-6-5 0,6 5 0,-7-6 0,-3-4 0,2 0 0,-3-4 0,5 0 0,-1 0 0,0 0 0,6 0 0,-4 0 0,5 0 0,-7 0 0,0 0 0,-3 0 0,2 0 0,-3 0 0,12 0 0,-7 0 0,7 0 0,-8 0 0,-4 0 0,0-4 0,-4 3 0,0-6 0,0 2 0,0-3 0,4 0 0,0-4 0,11-2 0,-9 1 0,4-1 0,-10 6 0,-4-4 0,3-1 0,-6-3 0,3 0 0,-4-7 0,0 5 0,0-11 0,0 5 0,0-8 0,0 7 0,0 2 0,-4 7 0,0-1 0,-4 1 0,0 0 0,-1 3 0,1 1 0,0 4 0,0 4 0,-4-3 0,3 6 0,-3-3 0,4 0 0,0 4 0,-4-4 0,0 4 0,-4 0 0,-1 0 0,1 0 0,0 0 0,0 0 0,-1 0 0,1 4 0,0 0 0,3 0 0,1 0 0,4 0 0,0 0 0,4 4 0,0 0 0,4-4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CE54-42AC-4894-80A3-5CF9C3611D17}" type="datetimeFigureOut">
              <a:rPr lang="en-US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08BFC-3405-467D-9576-B13ADB33068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8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cast-o-matic.com/watch/cYiVcu5Ytt" TargetMode="External"/><Relationship Id="rId7" Type="http://schemas.openxmlformats.org/officeDocument/2006/relationships/hyperlink" Target="https://www.youtube.com/watch?v=gCV7Mirrc0c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creencast-o-matic.com/watch/cYine15ZDT" TargetMode="External"/><Relationship Id="rId5" Type="http://schemas.openxmlformats.org/officeDocument/2006/relationships/hyperlink" Target="https://attack.mitre.org/techniques/T1053/" TargetMode="External"/><Relationship Id="rId4" Type="http://schemas.openxmlformats.org/officeDocument/2006/relationships/hyperlink" Target="https://attack.mitre.org/techniques/T1015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5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StickyKeys</a:t>
            </a:r>
            <a:r>
              <a:rPr lang="en-US"/>
              <a:t>: </a:t>
            </a:r>
            <a:r>
              <a:rPr lang="en-US">
                <a:hlinkClick r:id="rId3"/>
              </a:rPr>
              <a:t>https://screencast-o-matic.com/watch/cYiVcu5Ytt</a:t>
            </a:r>
            <a:endParaRPr lang="en-US"/>
          </a:p>
          <a:p>
            <a:r>
              <a:rPr lang="en-US" err="1"/>
              <a:t>StickyKey</a:t>
            </a:r>
            <a:r>
              <a:rPr lang="en-US"/>
              <a:t> via APT:</a:t>
            </a:r>
            <a:endParaRPr lang="en-US">
              <a:cs typeface="Calibri"/>
            </a:endParaRPr>
          </a:p>
          <a:p>
            <a:r>
              <a:rPr lang="en-US">
                <a:hlinkClick r:id="rId4"/>
              </a:rPr>
              <a:t>https://attack.mitre.org/techniques/T1015/</a:t>
            </a:r>
            <a:endParaRPr lang="en-US"/>
          </a:p>
          <a:p>
            <a:endParaRPr lang="en-US"/>
          </a:p>
          <a:p>
            <a:r>
              <a:rPr lang="en-US" err="1"/>
              <a:t>ScheduledTask</a:t>
            </a:r>
            <a:r>
              <a:rPr lang="en-US"/>
              <a:t> APT: </a:t>
            </a:r>
            <a:r>
              <a:rPr lang="en-US">
                <a:hlinkClick r:id="rId5"/>
              </a:rPr>
              <a:t>https://attack.mitre.org/techniques/T1053/</a:t>
            </a:r>
            <a:endParaRPr lang="en-US"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•Schedule Task: </a:t>
            </a:r>
          </a:p>
          <a:p>
            <a:r>
              <a:rPr lang="en-US" b="1">
                <a:ea typeface="+mn-lt"/>
                <a:cs typeface="+mn-lt"/>
                <a:hlinkClick r:id="rId6"/>
              </a:rPr>
              <a:t>https://screencast-o-matic.com/watch/cYine15ZDT</a:t>
            </a:r>
            <a:endParaRPr lang="en-US" b="1"/>
          </a:p>
          <a:p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  <a:hlinkClick r:id="rId5"/>
              </a:rPr>
              <a:t>https://attack.mitre.org/techniques/T1053/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https://www.youtube.com/watch?v=gCV7Mirrc0c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73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OR just do SYSMON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11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2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Managers sending this info to Admins of Domains, OU Admins, Networks Engineers, OS or Workstations admins, </a:t>
            </a:r>
            <a:r>
              <a:rPr lang="en-US" err="1"/>
              <a:t>etc</a:t>
            </a:r>
            <a:r>
              <a:rPr lang="en-US"/>
              <a:t> so that they will be aware there are Security best practices and an easy button via GPOs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59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wiki.cac.washington.edu</a:t>
            </a:r>
            <a:r>
              <a:rPr lang="en-US" dirty="0"/>
              <a:t>/display/~moorej1@washington.edu/</a:t>
            </a:r>
            <a:r>
              <a:rPr lang="en-US" dirty="0" err="1"/>
              <a:t>Hunt+with+Kansa+or+GRR+or+Tanium</a:t>
            </a:r>
            <a:endParaRPr lang="en-US" dirty="0"/>
          </a:p>
          <a:p>
            <a:endParaRPr lang="en-US"/>
          </a:p>
          <a:p>
            <a:r>
              <a:rPr lang="en-US">
                <a:cs typeface="Calibri"/>
              </a:rPr>
              <a:t>Remediation kit</a:t>
            </a:r>
          </a:p>
          <a:p>
            <a:r>
              <a:rPr lang="en-US">
                <a:cs typeface="Calibri"/>
              </a:rPr>
              <a:t>Build kit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3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</a:t>
            </a:r>
            <a:r>
              <a:rPr lang="en-US" err="1"/>
              <a:t>wiki.cac.washington.edu</a:t>
            </a:r>
            <a:r>
              <a:rPr lang="en-US"/>
              <a:t>/display/~moorej1@washington.edu/</a:t>
            </a:r>
            <a:r>
              <a:rPr lang="en-US" err="1"/>
              <a:t>Hunt+with+Kansa+or+GRR+or+Tanium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8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Automate finding issues</a:t>
            </a:r>
          </a:p>
          <a:p>
            <a:r>
              <a:rPr lang="en-US"/>
              <a:t>Provide Benchmarks of secure configurations</a:t>
            </a:r>
          </a:p>
          <a:p>
            <a:r>
              <a:rPr lang="en-US"/>
              <a:t>Automate GPO at domain level</a:t>
            </a:r>
          </a:p>
          <a:p>
            <a:endParaRPr lang="en-US"/>
          </a:p>
          <a:p>
            <a:r>
              <a:rPr lang="en-US"/>
              <a:t>Next Slide: To put this with a Security Framework… like NIST, ISO 2700, </a:t>
            </a:r>
            <a:r>
              <a:rPr lang="en-US" err="1"/>
              <a:t>etc</a:t>
            </a:r>
            <a:r>
              <a:rPr lang="en-US"/>
              <a:t> I choose to reference CIS Controls as they provide a lot of support to securing… </a:t>
            </a:r>
          </a:p>
          <a:p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5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9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attack.mitre.org</a:t>
            </a:r>
            <a:r>
              <a:rPr lang="en-US"/>
              <a:t>/tactics/enterprise/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72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Scan to find… and right click to attack (RDP, SSH, SMB,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1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5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4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5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3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5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2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3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5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9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0DB9E-4C28-F143-BF04-4FF27FAB3BEB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4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dcanary.com/threat-detection-repor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2matrix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customXml" Target="../ink/ink5.xml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" Type="http://schemas.openxmlformats.org/officeDocument/2006/relationships/hyperlink" Target="https://www.youtube.com/watch?v=gCV7Mirrc0c" TargetMode="External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28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customXml" Target="../ink/ink4.xml"/><Relationship Id="rId24" Type="http://schemas.openxmlformats.org/officeDocument/2006/relationships/image" Target="../media/image34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27.png"/><Relationship Id="rId19" Type="http://schemas.openxmlformats.org/officeDocument/2006/relationships/customXml" Target="../ink/ink8.xml"/><Relationship Id="rId4" Type="http://schemas.openxmlformats.org/officeDocument/2006/relationships/image" Target="../media/image23.png"/><Relationship Id="rId9" Type="http://schemas.openxmlformats.org/officeDocument/2006/relationships/customXml" Target="../ink/ink3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moorej1@uw.edu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ssefmoor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ecurity.or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s://www.cisecurity.org/cis-securesuite/benefi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cast-o-matic.com/watch/cFj6F7qjg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workbench.cisecurity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928044-472F-D24D-9FC3-CF3478765615}"/>
              </a:ext>
            </a:extLst>
          </p:cNvPr>
          <p:cNvSpPr txBox="1"/>
          <p:nvPr/>
        </p:nvSpPr>
        <p:spPr>
          <a:xfrm>
            <a:off x="2360190" y="6019231"/>
            <a:ext cx="66128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b="1"/>
              <a:t>Resources: </a:t>
            </a:r>
            <a:r>
              <a:rPr lang="en-US" sz="3200"/>
              <a:t>https://bit.ly/CISO-July</a:t>
            </a:r>
            <a:endParaRPr lang="en-US" sz="320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EE087-D628-894F-AA1E-C62B3163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869"/>
            <a:ext cx="5950303" cy="297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7BB8C-1BA9-9949-AB5E-6C98CC835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24" y="0"/>
            <a:ext cx="2322576" cy="1548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73D59D-1D3D-C043-9D7C-BA0D325F4B7D}"/>
              </a:ext>
            </a:extLst>
          </p:cNvPr>
          <p:cNvSpPr txBox="1"/>
          <p:nvPr/>
        </p:nvSpPr>
        <p:spPr>
          <a:xfrm>
            <a:off x="208588" y="2212392"/>
            <a:ext cx="7443254" cy="2954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Leveraging CIS Benchmarks™ </a:t>
            </a:r>
          </a:p>
          <a:p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Detect and Prevent Top InfoSec Threats</a:t>
            </a:r>
          </a:p>
          <a:p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Presented by:</a:t>
            </a:r>
          </a:p>
          <a:p>
            <a:b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Jesse Moore, Sr. Cybersecurity Advisor</a:t>
            </a:r>
          </a:p>
          <a:p>
            <a:r>
              <a:rPr lang="en-US" sz="2400" b="1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UW Office of the CISO; UW Bothell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2278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8683D7B-1E1A-C042-A1CF-5DCA6A082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32507"/>
          <a:stretch/>
        </p:blipFill>
        <p:spPr bwMode="auto">
          <a:xfrm>
            <a:off x="-1529" y="1414670"/>
            <a:ext cx="9145529" cy="29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0FA5C-91AB-1044-A469-0C990B9A8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" r="73495" b="77548"/>
          <a:stretch/>
        </p:blipFill>
        <p:spPr bwMode="auto">
          <a:xfrm>
            <a:off x="139146" y="119466"/>
            <a:ext cx="3905929" cy="14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9E721-E213-E245-B882-E1A3E1B02CA5}"/>
              </a:ext>
            </a:extLst>
          </p:cNvPr>
          <p:cNvSpPr txBox="1"/>
          <p:nvPr/>
        </p:nvSpPr>
        <p:spPr>
          <a:xfrm>
            <a:off x="234460" y="4570414"/>
            <a:ext cx="867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>
                <a:hlinkClick r:id="rId3"/>
              </a:rPr>
              <a:t>https://redcanary.com/threat-detection-report/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18844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18F8B8D-0A78-8D47-9888-7DB8D05D034D}"/>
              </a:ext>
            </a:extLst>
          </p:cNvPr>
          <p:cNvSpPr txBox="1">
            <a:spLocks/>
          </p:cNvSpPr>
          <p:nvPr/>
        </p:nvSpPr>
        <p:spPr>
          <a:xfrm>
            <a:off x="234435" y="259051"/>
            <a:ext cx="8184662" cy="7378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>
              <a:defRPr sz="4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TOP Post-Exploit Techniques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EDE29A-94D6-2F41-A936-2006164D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939"/>
            <a:ext cx="9144000" cy="5239950"/>
          </a:xfrm>
          <a:prstGeom prst="rect">
            <a:avLst/>
          </a:prstGeom>
        </p:spPr>
      </p:pic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E5F642-97D7-43AD-865D-008438684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146" y="3949021"/>
            <a:ext cx="3907902" cy="28447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59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AE754CE-7810-0745-A370-007C0EEAD779}"/>
              </a:ext>
            </a:extLst>
          </p:cNvPr>
          <p:cNvSpPr txBox="1">
            <a:spLocks/>
          </p:cNvSpPr>
          <p:nvPr/>
        </p:nvSpPr>
        <p:spPr>
          <a:xfrm>
            <a:off x="185530" y="330821"/>
            <a:ext cx="3389966" cy="7378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>
              <a:defRPr sz="4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Post-Exploit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D27A8FB-CF53-0746-ACCE-C4ECF8C2F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539507"/>
              </p:ext>
            </p:extLst>
          </p:nvPr>
        </p:nvGraphicFramePr>
        <p:xfrm>
          <a:off x="185530" y="1261965"/>
          <a:ext cx="8746435" cy="4896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016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72EFB2D-0EC6-8245-9BA9-FA11F8762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CFBD0B3-ECBF-304A-9474-8F5FE6054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4041A99-1667-B345-B2F7-2F6B77455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0C8AE5-016D-EA4A-B307-F1287AC05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9E04CF-B72E-E741-BFE9-5AF0DD8A69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6A6792-E139-1A4C-91AF-F748E42E2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53FFC6-FD89-9842-8734-92FABB354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1B2140-FA34-4248-8787-F016B9084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A5CC24-97BA-F446-9A72-E18555B1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329"/>
            <a:ext cx="9144000" cy="4011706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05AA35D-DE23-AB43-93CB-76D8EEF93771}"/>
              </a:ext>
            </a:extLst>
          </p:cNvPr>
          <p:cNvSpPr txBox="1">
            <a:spLocks/>
          </p:cNvSpPr>
          <p:nvPr/>
        </p:nvSpPr>
        <p:spPr>
          <a:xfrm>
            <a:off x="0" y="107377"/>
            <a:ext cx="8184662" cy="998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>
              <a:defRPr sz="4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Adversary | C2Matrix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E424A-6018-D240-A49C-42EC5C4F6488}"/>
              </a:ext>
            </a:extLst>
          </p:cNvPr>
          <p:cNvSpPr txBox="1"/>
          <p:nvPr/>
        </p:nvSpPr>
        <p:spPr>
          <a:xfrm>
            <a:off x="194524" y="5328822"/>
            <a:ext cx="735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Reference:</a:t>
            </a:r>
          </a:p>
          <a:p>
            <a:r>
              <a:rPr lang="en-US" sz="3600" b="1">
                <a:hlinkClick r:id="rId3"/>
              </a:rPr>
              <a:t>https://www.thec2matrix.com/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267094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EC2F-2E18-0248-90FF-F1E7F6456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/>
              <a:t>Command &amp; Control GUI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24AB3-8B54-DA47-A1EA-174BB9B5A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27" y="1057252"/>
            <a:ext cx="9107173" cy="5911991"/>
          </a:xfrm>
        </p:spPr>
      </p:pic>
    </p:spTree>
    <p:extLst>
      <p:ext uri="{BB962C8B-B14F-4D97-AF65-F5344CB8AC3E}">
        <p14:creationId xmlns:p14="http://schemas.microsoft.com/office/powerpoint/2010/main" val="116063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EF6F002-4526-584E-8109-2E2C5F414969}"/>
              </a:ext>
            </a:extLst>
          </p:cNvPr>
          <p:cNvSpPr txBox="1">
            <a:spLocks/>
          </p:cNvSpPr>
          <p:nvPr/>
        </p:nvSpPr>
        <p:spPr>
          <a:xfrm>
            <a:off x="152814" y="53009"/>
            <a:ext cx="8184662" cy="756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>
              <a:defRPr sz="4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sz="3600"/>
              <a:t>DEMO:  Adversary Technique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F91F17-D91E-A546-A760-A97B9424E4DC}"/>
              </a:ext>
            </a:extLst>
          </p:cNvPr>
          <p:cNvSpPr/>
          <p:nvPr/>
        </p:nvSpPr>
        <p:spPr>
          <a:xfrm>
            <a:off x="152814" y="756025"/>
            <a:ext cx="833396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WDIGEST, keeping passwords on Machine in clear text.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114933-E5E1-CD40-B50C-9A590730102D}"/>
              </a:ext>
            </a:extLst>
          </p:cNvPr>
          <p:cNvSpPr txBox="1"/>
          <p:nvPr/>
        </p:nvSpPr>
        <p:spPr>
          <a:xfrm>
            <a:off x="455451" y="1560837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ea typeface="+mn-lt"/>
                <a:cs typeface="+mn-lt"/>
              </a:rPr>
              <a:t>Wdigest</a:t>
            </a:r>
            <a:r>
              <a:rPr lang="en-US">
                <a:ea typeface="+mn-lt"/>
                <a:cs typeface="+mn-lt"/>
              </a:rPr>
              <a:t> turned on in PC:</a:t>
            </a:r>
          </a:p>
          <a:p>
            <a:r>
              <a:rPr lang="en-US">
                <a:hlinkClick r:id="rId3"/>
              </a:rPr>
              <a:t>https://www.youtube.com/watch?v=gCV7Mirrc0c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E3AD61-15F2-6248-BDE8-34CE47679676}"/>
              </a:ext>
            </a:extLst>
          </p:cNvPr>
          <p:cNvSpPr/>
          <p:nvPr/>
        </p:nvSpPr>
        <p:spPr>
          <a:xfrm>
            <a:off x="776827" y="3288239"/>
            <a:ext cx="1697545" cy="1653122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AF5D58-39E6-384B-9D2C-EDAB705F4A45}"/>
              </a:ext>
            </a:extLst>
          </p:cNvPr>
          <p:cNvSpPr/>
          <p:nvPr/>
        </p:nvSpPr>
        <p:spPr>
          <a:xfrm>
            <a:off x="4053427" y="3288239"/>
            <a:ext cx="1697545" cy="1653122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205819-874B-A745-B10C-BF64D7C4CBF8}"/>
              </a:ext>
            </a:extLst>
          </p:cNvPr>
          <p:cNvGrpSpPr/>
          <p:nvPr/>
        </p:nvGrpSpPr>
        <p:grpSpPr>
          <a:xfrm>
            <a:off x="1255340" y="3814320"/>
            <a:ext cx="225720" cy="365400"/>
            <a:chOff x="1255340" y="3814320"/>
            <a:chExt cx="22572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C5AFAB-D119-0742-ACAF-C799E1ECA07F}"/>
                    </a:ext>
                  </a:extLst>
                </p14:cNvPr>
                <p14:cNvContentPartPr/>
                <p14:nvPr/>
              </p14:nvContentPartPr>
              <p14:xfrm>
                <a:off x="1255340" y="3814320"/>
                <a:ext cx="31680" cy="36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C5AFAB-D119-0742-ACAF-C799E1ECA0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6700" y="3805320"/>
                  <a:ext cx="493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E69B1B-EE12-4046-8CC0-53FC9A8FC300}"/>
                    </a:ext>
                  </a:extLst>
                </p14:cNvPr>
                <p14:cNvContentPartPr/>
                <p14:nvPr/>
              </p14:nvContentPartPr>
              <p14:xfrm>
                <a:off x="1279100" y="3903240"/>
                <a:ext cx="201960" cy="8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E69B1B-EE12-4046-8CC0-53FC9A8FC3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70460" y="3894600"/>
                  <a:ext cx="2196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49E15A-6D6F-744A-8742-3CBC075F0B84}"/>
              </a:ext>
            </a:extLst>
          </p:cNvPr>
          <p:cNvGrpSpPr/>
          <p:nvPr/>
        </p:nvGrpSpPr>
        <p:grpSpPr>
          <a:xfrm>
            <a:off x="1689500" y="3859680"/>
            <a:ext cx="230760" cy="281520"/>
            <a:chOff x="1689500" y="3859680"/>
            <a:chExt cx="23076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D2A800-2DF6-3C4D-B41D-1EF628BD9535}"/>
                    </a:ext>
                  </a:extLst>
                </p14:cNvPr>
                <p14:cNvContentPartPr/>
                <p14:nvPr/>
              </p14:nvContentPartPr>
              <p14:xfrm>
                <a:off x="1902260" y="3859680"/>
                <a:ext cx="18000" cy="281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D2A800-2DF6-3C4D-B41D-1EF628BD95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3260" y="3851040"/>
                  <a:ext cx="35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FD7B84-390A-0443-995F-8EA2B3BBF38A}"/>
                    </a:ext>
                  </a:extLst>
                </p14:cNvPr>
                <p14:cNvContentPartPr/>
                <p14:nvPr/>
              </p14:nvContentPartPr>
              <p14:xfrm>
                <a:off x="1689500" y="3889920"/>
                <a:ext cx="228600" cy="9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FD7B84-390A-0443-995F-8EA2B3BBF3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0500" y="3880920"/>
                  <a:ext cx="24624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D811EDF-191D-A744-B3F7-761FB2AC1FA1}"/>
                  </a:ext>
                </a:extLst>
              </p14:cNvPr>
              <p14:cNvContentPartPr/>
              <p14:nvPr/>
            </p14:nvContentPartPr>
            <p14:xfrm>
              <a:off x="1394300" y="4218240"/>
              <a:ext cx="332640" cy="67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D811EDF-191D-A744-B3F7-761FB2AC1F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85660" y="4209600"/>
                <a:ext cx="3502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2BBBC7-C132-AC4F-9104-A836B2ACAE3D}"/>
                  </a:ext>
                </a:extLst>
              </p14:cNvPr>
              <p14:cNvContentPartPr/>
              <p14:nvPr/>
            </p14:nvContentPartPr>
            <p14:xfrm>
              <a:off x="1077140" y="3414000"/>
              <a:ext cx="236880" cy="160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2BBBC7-C132-AC4F-9104-A836B2ACAE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8500" y="3405360"/>
                <a:ext cx="2545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228A0F2-54E1-1540-82DC-70E570F08574}"/>
                  </a:ext>
                </a:extLst>
              </p14:cNvPr>
              <p14:cNvContentPartPr/>
              <p14:nvPr/>
            </p14:nvContentPartPr>
            <p14:xfrm>
              <a:off x="2008820" y="3418320"/>
              <a:ext cx="138240" cy="138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228A0F2-54E1-1540-82DC-70E570F085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99820" y="3409680"/>
                <a:ext cx="1558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90A3EF-0D1A-9B44-A91A-3EF23443E9BA}"/>
                  </a:ext>
                </a:extLst>
              </p14:cNvPr>
              <p14:cNvContentPartPr/>
              <p14:nvPr/>
            </p14:nvContentPartPr>
            <p14:xfrm>
              <a:off x="4430540" y="2800560"/>
              <a:ext cx="1038240" cy="335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90A3EF-0D1A-9B44-A91A-3EF23443E9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12900" y="2782560"/>
                <a:ext cx="107388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B15F314-7ECB-9A4A-913C-A1BB2FA3800D}"/>
              </a:ext>
            </a:extLst>
          </p:cNvPr>
          <p:cNvGrpSpPr/>
          <p:nvPr/>
        </p:nvGrpSpPr>
        <p:grpSpPr>
          <a:xfrm>
            <a:off x="4538900" y="3822600"/>
            <a:ext cx="807480" cy="161280"/>
            <a:chOff x="4538900" y="3822600"/>
            <a:chExt cx="807480" cy="16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5D6173-1A35-9F44-A152-CD2A7ED027A8}"/>
                    </a:ext>
                  </a:extLst>
                </p14:cNvPr>
                <p14:cNvContentPartPr/>
                <p14:nvPr/>
              </p14:nvContentPartPr>
              <p14:xfrm>
                <a:off x="4538900" y="3822600"/>
                <a:ext cx="232920" cy="161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5D6173-1A35-9F44-A152-CD2A7ED027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0900" y="3804960"/>
                  <a:ext cx="268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47A1CBB-BA84-F448-A05C-B91C769F6959}"/>
                    </a:ext>
                  </a:extLst>
                </p14:cNvPr>
                <p14:cNvContentPartPr/>
                <p14:nvPr/>
              </p14:nvContentPartPr>
              <p14:xfrm>
                <a:off x="5149460" y="3844920"/>
                <a:ext cx="196920" cy="13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47A1CBB-BA84-F448-A05C-B91C769F69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31820" y="3827280"/>
                  <a:ext cx="23256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82B47FA-0E7F-B641-BF9F-FFAD70DDB66F}"/>
                  </a:ext>
                </a:extLst>
              </p14:cNvPr>
              <p14:cNvContentPartPr/>
              <p14:nvPr/>
            </p14:nvContentPartPr>
            <p14:xfrm>
              <a:off x="4740500" y="4203480"/>
              <a:ext cx="541440" cy="9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82B47FA-0E7F-B641-BF9F-FFAD70DDB66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22860" y="4185480"/>
                <a:ext cx="577080" cy="1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10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822885-EA7E-C049-A9A6-C6ECADB3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91" y="1033303"/>
            <a:ext cx="6329707" cy="4643569"/>
          </a:xfrm>
          <a:prstGeom prst="rect">
            <a:avLst/>
          </a:prstGeom>
        </p:spPr>
      </p:pic>
      <p:sp>
        <p:nvSpPr>
          <p:cNvPr id="4" name="Title 9">
            <a:extLst>
              <a:ext uri="{FF2B5EF4-FFF2-40B4-BE49-F238E27FC236}">
                <a16:creationId xmlns:a16="http://schemas.microsoft.com/office/drawing/2014/main" id="{FCB99A05-4D20-8C45-ACE3-B441C5E0DFD1}"/>
              </a:ext>
            </a:extLst>
          </p:cNvPr>
          <p:cNvSpPr txBox="1">
            <a:spLocks/>
          </p:cNvSpPr>
          <p:nvPr/>
        </p:nvSpPr>
        <p:spPr>
          <a:xfrm>
            <a:off x="290820" y="154498"/>
            <a:ext cx="6592543" cy="749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Being prepared…what can I do?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502D99-6497-8844-9427-8869A74D5E3D}"/>
              </a:ext>
            </a:extLst>
          </p:cNvPr>
          <p:cNvSpPr/>
          <p:nvPr/>
        </p:nvSpPr>
        <p:spPr>
          <a:xfrm>
            <a:off x="248650" y="5805933"/>
            <a:ext cx="8646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Reference: </a:t>
            </a:r>
          </a:p>
          <a:p>
            <a:r>
              <a:rPr lang="en-US" sz="2800" b="1"/>
              <a:t>https://</a:t>
            </a:r>
            <a:r>
              <a:rPr lang="en-US" sz="2800" b="1" err="1"/>
              <a:t>learn.cisecurity.org</a:t>
            </a:r>
            <a:r>
              <a:rPr lang="en-US" sz="2800" b="1"/>
              <a:t>/cis-cat-landing-page</a:t>
            </a:r>
          </a:p>
        </p:txBody>
      </p:sp>
    </p:spTree>
    <p:extLst>
      <p:ext uri="{BB962C8B-B14F-4D97-AF65-F5344CB8AC3E}">
        <p14:creationId xmlns:p14="http://schemas.microsoft.com/office/powerpoint/2010/main" val="1379542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29BF481C-043F-D342-9CF9-A6E2E64E0B23}"/>
              </a:ext>
            </a:extLst>
          </p:cNvPr>
          <p:cNvSpPr txBox="1">
            <a:spLocks/>
          </p:cNvSpPr>
          <p:nvPr/>
        </p:nvSpPr>
        <p:spPr>
          <a:xfrm>
            <a:off x="141671" y="126530"/>
            <a:ext cx="8184662" cy="12119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>
              <a:defRPr sz="36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Enable</a:t>
            </a:r>
            <a:r>
              <a:rPr lang="en-US"/>
              <a:t> </a:t>
            </a:r>
          </a:p>
          <a:p>
            <a:r>
              <a:rPr lang="en-US"/>
              <a:t>Windows PowerShell Script block logging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78E3C-2DBC-004E-8298-4B85B8B4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517" y="1338469"/>
            <a:ext cx="5841483" cy="5494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4E0E6-3599-3846-A0C1-EA3670A10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6633"/>
            <a:ext cx="3128973" cy="417632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5B82D8F-62BE-CC44-8E1D-B567344A09DA}"/>
              </a:ext>
            </a:extLst>
          </p:cNvPr>
          <p:cNvSpPr txBox="1">
            <a:spLocks/>
          </p:cNvSpPr>
          <p:nvPr/>
        </p:nvSpPr>
        <p:spPr>
          <a:xfrm>
            <a:off x="141671" y="1595764"/>
            <a:ext cx="2349739" cy="411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C00000"/>
                </a:solidFill>
              </a:rPr>
              <a:t>And adjust…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41E7D-D899-B449-AEE4-D1A282BF8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648" y="2550408"/>
            <a:ext cx="2965016" cy="38394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454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C4A229-C81D-7342-AE9B-C7B081D4C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53" r="70232" b="3288"/>
          <a:stretch/>
        </p:blipFill>
        <p:spPr>
          <a:xfrm>
            <a:off x="4322541" y="0"/>
            <a:ext cx="3711850" cy="6896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C72E8-F940-0242-BBD0-E97FC5323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1" r="70232" b="83118"/>
          <a:stretch/>
        </p:blipFill>
        <p:spPr>
          <a:xfrm>
            <a:off x="0" y="205481"/>
            <a:ext cx="4025663" cy="978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2D5953-6716-884B-8D91-4FA7366F1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67267">
            <a:off x="365341" y="2871427"/>
            <a:ext cx="4221635" cy="153670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F86EB57-52FB-45C1-9DFC-A0F9D826EA2F}"/>
              </a:ext>
            </a:extLst>
          </p:cNvPr>
          <p:cNvSpPr/>
          <p:nvPr/>
        </p:nvSpPr>
        <p:spPr>
          <a:xfrm>
            <a:off x="3833216" y="5006078"/>
            <a:ext cx="976613" cy="48468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6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D36A34-6DFE-FB4D-BBE1-E44450667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077"/>
            <a:ext cx="16568598" cy="4403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2352D7-1BAB-1647-B156-287B7B6DB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53" y="185377"/>
            <a:ext cx="4221635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7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8C3FAD1-10B1-BB45-AE8F-2FE7FA8CF88C}"/>
              </a:ext>
            </a:extLst>
          </p:cNvPr>
          <p:cNvSpPr txBox="1">
            <a:spLocks/>
          </p:cNvSpPr>
          <p:nvPr/>
        </p:nvSpPr>
        <p:spPr>
          <a:xfrm>
            <a:off x="5944224" y="0"/>
            <a:ext cx="2468969" cy="6994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/>
              <a:t>(Disclaimer)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3869E54-9234-4341-9405-F4FD7228920E}"/>
              </a:ext>
            </a:extLst>
          </p:cNvPr>
          <p:cNvSpPr txBox="1">
            <a:spLocks/>
          </p:cNvSpPr>
          <p:nvPr/>
        </p:nvSpPr>
        <p:spPr>
          <a:xfrm>
            <a:off x="334299" y="1373743"/>
            <a:ext cx="8197114" cy="52473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The following presentation contains my thoughts, ideas and </a:t>
            </a:r>
            <a:r>
              <a:rPr lang="en-US" sz="2800" u="sng">
                <a:solidFill>
                  <a:schemeClr val="tx1"/>
                </a:solidFill>
              </a:rPr>
              <a:t>opinions</a:t>
            </a:r>
            <a:r>
              <a:rPr lang="en-US" sz="2800">
                <a:solidFill>
                  <a:schemeClr val="tx1"/>
                </a:solidFill>
              </a:rPr>
              <a:t>. They do not represent those of my current or past employers.</a:t>
            </a:r>
          </a:p>
          <a:p>
            <a:pPr algn="l"/>
            <a:endParaRPr lang="en-US" sz="280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Any events, characters and company depicted in the course of this presentation are purely fictitious.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Any similarity to actual events, characters and company is </a:t>
            </a:r>
            <a:r>
              <a:rPr lang="en-US" sz="2800" u="sng">
                <a:solidFill>
                  <a:schemeClr val="tx1"/>
                </a:solidFill>
              </a:rPr>
              <a:t>merely coincidental</a:t>
            </a:r>
            <a:r>
              <a:rPr lang="en-US" sz="2800">
                <a:solidFill>
                  <a:schemeClr val="tx1"/>
                </a:solidFill>
              </a:rPr>
              <a:t>. Like South Park!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u="sng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u="sng">
                <a:solidFill>
                  <a:schemeClr val="tx1"/>
                </a:solidFill>
              </a:rPr>
              <a:t>Do not</a:t>
            </a:r>
            <a:r>
              <a:rPr lang="en-US" sz="2800">
                <a:solidFill>
                  <a:schemeClr val="tx1"/>
                </a:solidFill>
              </a:rPr>
              <a:t> use these tactics/techniques presented for evil.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4CA0CE-70DC-B54E-AC91-01C3B15CB6F5}"/>
              </a:ext>
            </a:extLst>
          </p:cNvPr>
          <p:cNvSpPr txBox="1">
            <a:spLocks/>
          </p:cNvSpPr>
          <p:nvPr/>
        </p:nvSpPr>
        <p:spPr>
          <a:xfrm>
            <a:off x="1826146" y="496561"/>
            <a:ext cx="5213419" cy="601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>
                <a:solidFill>
                  <a:schemeClr val="accent4">
                    <a:lumMod val="75000"/>
                  </a:schemeClr>
                </a:solidFill>
              </a:rPr>
              <a:t>WARNING…</a:t>
            </a:r>
          </a:p>
        </p:txBody>
      </p:sp>
      <p:pic>
        <p:nvPicPr>
          <p:cNvPr id="6" name="Graphic 5" descr="Warning">
            <a:extLst>
              <a:ext uri="{FF2B5EF4-FFF2-40B4-BE49-F238E27FC236}">
                <a16:creationId xmlns:a16="http://schemas.microsoft.com/office/drawing/2014/main" id="{F082A126-C6CA-C441-AD02-2BC6BD703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806" y="83094"/>
            <a:ext cx="1095340" cy="10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9C104-C1BB-3040-9A8C-10AFFDDFF062}"/>
              </a:ext>
            </a:extLst>
          </p:cNvPr>
          <p:cNvSpPr txBox="1">
            <a:spLocks/>
          </p:cNvSpPr>
          <p:nvPr/>
        </p:nvSpPr>
        <p:spPr>
          <a:xfrm>
            <a:off x="2694214" y="1811647"/>
            <a:ext cx="6042879" cy="742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800"/>
          </a:p>
          <a:p>
            <a:pPr lvl="1"/>
            <a:r>
              <a:rPr lang="en-US" sz="2800"/>
              <a:t>1. Sign Up for CIS Workbench.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800"/>
              <a:t>Get CIS-CAT &amp; GPOs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91B5B37-8FA9-5A46-A555-9205D5320D67}"/>
              </a:ext>
            </a:extLst>
          </p:cNvPr>
          <p:cNvSpPr txBox="1">
            <a:spLocks/>
          </p:cNvSpPr>
          <p:nvPr/>
        </p:nvSpPr>
        <p:spPr>
          <a:xfrm>
            <a:off x="292607" y="339678"/>
            <a:ext cx="8184662" cy="998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The End… until next time.</a:t>
            </a: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1D9FC327-54AB-A447-BA1C-45BAAD4DE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607" y="1811647"/>
            <a:ext cx="2694214" cy="26942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215CF6-1E98-3341-B7CB-14577E31BCB9}"/>
              </a:ext>
            </a:extLst>
          </p:cNvPr>
          <p:cNvSpPr/>
          <p:nvPr/>
        </p:nvSpPr>
        <p:spPr>
          <a:xfrm>
            <a:off x="6397393" y="820094"/>
            <a:ext cx="1244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solidFill>
                  <a:schemeClr val="accent4">
                    <a:lumMod val="75000"/>
                  </a:schemeClr>
                </a:solidFill>
              </a:rPr>
              <a:t>¯\_(</a:t>
            </a:r>
            <a:r>
              <a:rPr lang="ja-JP" altLang="en-US">
                <a:solidFill>
                  <a:schemeClr val="accent4">
                    <a:lumMod val="75000"/>
                  </a:schemeClr>
                </a:solidFill>
              </a:rPr>
              <a:t>ツ</a:t>
            </a:r>
            <a:r>
              <a:rPr lang="en-US" altLang="ja-JP">
                <a:solidFill>
                  <a:schemeClr val="accent4">
                    <a:lumMod val="75000"/>
                  </a:schemeClr>
                </a:solidFill>
              </a:rPr>
              <a:t>)_/¯</a:t>
            </a:r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F316D-6DE4-F246-87AE-000167141723}"/>
              </a:ext>
            </a:extLst>
          </p:cNvPr>
          <p:cNvSpPr txBox="1"/>
          <p:nvPr/>
        </p:nvSpPr>
        <p:spPr>
          <a:xfrm>
            <a:off x="2694214" y="3158754"/>
            <a:ext cx="6449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/>
              <a:t>2. Sign up for CIS Secure GPO Workshop</a:t>
            </a:r>
          </a:p>
          <a:p>
            <a:pPr lvl="2"/>
            <a:r>
              <a:rPr lang="en-US" sz="2600"/>
              <a:t> </a:t>
            </a:r>
            <a:r>
              <a:rPr lang="en-US" sz="2600" b="1"/>
              <a:t>Send an email to </a:t>
            </a:r>
            <a:r>
              <a:rPr lang="en-US" sz="2600" err="1"/>
              <a:t>CISO@uw.edu</a:t>
            </a:r>
            <a:endParaRPr lang="en-US" sz="2600">
              <a:solidFill>
                <a:srgbClr val="00B0F0"/>
              </a:solidFill>
            </a:endParaRPr>
          </a:p>
          <a:p>
            <a:pPr lvl="3"/>
            <a:r>
              <a:rPr lang="en-US" sz="2400"/>
              <a:t>Subject “Secure GPO Workshop”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6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6B910-DD2E-824A-966A-FFE980AA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5" y="1849848"/>
            <a:ext cx="4961188" cy="321393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113ADDC-6311-ED40-8ED3-D6A5DFC1ACD8}"/>
              </a:ext>
            </a:extLst>
          </p:cNvPr>
          <p:cNvSpPr txBox="1">
            <a:spLocks/>
          </p:cNvSpPr>
          <p:nvPr/>
        </p:nvSpPr>
        <p:spPr>
          <a:xfrm>
            <a:off x="0" y="564774"/>
            <a:ext cx="5475478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400" b="1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Yep, that was a lot</a:t>
            </a:r>
            <a:r>
              <a:rPr lang="en-US"/>
              <a:t>…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0E1B668-2C25-D54F-A8CD-68D0AA258E46}"/>
              </a:ext>
            </a:extLst>
          </p:cNvPr>
          <p:cNvSpPr txBox="1">
            <a:spLocks/>
          </p:cNvSpPr>
          <p:nvPr/>
        </p:nvSpPr>
        <p:spPr>
          <a:xfrm>
            <a:off x="285276" y="5532429"/>
            <a:ext cx="5190202" cy="13255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</a:rPr>
              <a:t>Contact info: </a:t>
            </a:r>
            <a:r>
              <a:rPr lang="en-US" sz="28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moorej1@uw.edu</a:t>
            </a:r>
            <a:r>
              <a:rPr lang="en-US" sz="2800">
                <a:solidFill>
                  <a:schemeClr val="tx1"/>
                </a:solidFill>
              </a:rPr>
              <a:t>   </a:t>
            </a:r>
          </a:p>
          <a:p>
            <a:pPr algn="l"/>
            <a:r>
              <a:rPr lang="en-US" sz="2800">
                <a:solidFill>
                  <a:schemeClr val="tx1"/>
                </a:solidFill>
              </a:rPr>
              <a:t>Twitter: @</a:t>
            </a:r>
            <a:r>
              <a:rPr lang="en-US" sz="2800" err="1">
                <a:solidFill>
                  <a:schemeClr val="tx1"/>
                </a:solidFill>
              </a:rPr>
              <a:t>jessefmoore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EE35F-AC63-434A-BB11-8E23F52C2E86}"/>
              </a:ext>
            </a:extLst>
          </p:cNvPr>
          <p:cNvSpPr txBox="1"/>
          <p:nvPr/>
        </p:nvSpPr>
        <p:spPr>
          <a:xfrm>
            <a:off x="5435588" y="2207221"/>
            <a:ext cx="3972127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Download </a:t>
            </a:r>
          </a:p>
          <a:p>
            <a:r>
              <a:rPr lang="en-US" sz="2800" b="1">
                <a:solidFill>
                  <a:srgbClr val="C00000"/>
                </a:solidFill>
              </a:rPr>
              <a:t>resources here:</a:t>
            </a:r>
          </a:p>
          <a:p>
            <a:endParaRPr lang="en-US" sz="2800" b="1"/>
          </a:p>
          <a:p>
            <a:r>
              <a:rPr lang="en-US" sz="2800" b="1">
                <a:ea typeface="+mn-lt"/>
                <a:cs typeface="+mn-lt"/>
              </a:rPr>
              <a:t>https://bit.ly/CISO-July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717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F1170-9EDF-CB4E-9BA4-A2E95475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6B2CB0-0EC6-DD4D-A7DC-A0C65A1D720E}"/>
              </a:ext>
            </a:extLst>
          </p:cNvPr>
          <p:cNvSpPr/>
          <p:nvPr/>
        </p:nvSpPr>
        <p:spPr>
          <a:xfrm>
            <a:off x="634461" y="725421"/>
            <a:ext cx="5963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Together We Can Defend!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36B1184-31A4-2B4C-8485-80A8B5170D39}"/>
              </a:ext>
            </a:extLst>
          </p:cNvPr>
          <p:cNvSpPr txBox="1">
            <a:spLocks/>
          </p:cNvSpPr>
          <p:nvPr/>
        </p:nvSpPr>
        <p:spPr>
          <a:xfrm>
            <a:off x="1091661" y="1812335"/>
            <a:ext cx="6251242" cy="1535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Security depends on US. </a:t>
            </a:r>
          </a:p>
          <a:p>
            <a:pPr algn="l"/>
            <a:endParaRPr lang="en-US" sz="2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Yep, more stuff to do…</a:t>
            </a:r>
          </a:p>
        </p:txBody>
      </p:sp>
    </p:spTree>
    <p:extLst>
      <p:ext uri="{BB962C8B-B14F-4D97-AF65-F5344CB8AC3E}">
        <p14:creationId xmlns:p14="http://schemas.microsoft.com/office/powerpoint/2010/main" val="26750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F452-794D-AC40-AF13-0EC64B0C1208}"/>
              </a:ext>
            </a:extLst>
          </p:cNvPr>
          <p:cNvSpPr txBox="1">
            <a:spLocks/>
          </p:cNvSpPr>
          <p:nvPr/>
        </p:nvSpPr>
        <p:spPr>
          <a:xfrm>
            <a:off x="2958827" y="1040143"/>
            <a:ext cx="5213419" cy="601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>
                <a:solidFill>
                  <a:schemeClr val="accent4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8564F-7A1A-CD4B-8509-1F90D8DCA03C}"/>
              </a:ext>
            </a:extLst>
          </p:cNvPr>
          <p:cNvSpPr/>
          <p:nvPr/>
        </p:nvSpPr>
        <p:spPr>
          <a:xfrm>
            <a:off x="2232316" y="2212478"/>
            <a:ext cx="6581484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400">
                <a:ea typeface="Open Sans" panose="020B0606030504020204" pitchFamily="34" charset="0"/>
                <a:cs typeface="Open Sans" panose="020B0606030504020204" pitchFamily="34" charset="0"/>
              </a:rPr>
              <a:t>Membership to CIS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400">
                <a:ea typeface="Open Sans" panose="020B0606030504020204" pitchFamily="34" charset="0"/>
                <a:cs typeface="Open Sans" panose="020B0606030504020204" pitchFamily="34" charset="0"/>
              </a:rPr>
              <a:t>Red Canary Threat Detection Report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400">
                <a:ea typeface="Open Sans" panose="020B0606030504020204" pitchFamily="34" charset="0"/>
                <a:cs typeface="Open Sans" panose="020B0606030504020204" pitchFamily="34" charset="0"/>
              </a:rPr>
              <a:t>Leveraging CIS Benchmarks &amp; GPOs</a:t>
            </a:r>
          </a:p>
        </p:txBody>
      </p:sp>
      <p:pic>
        <p:nvPicPr>
          <p:cNvPr id="6" name="Graphic 5" descr="Presentation with checklist">
            <a:extLst>
              <a:ext uri="{FF2B5EF4-FFF2-40B4-BE49-F238E27FC236}">
                <a16:creationId xmlns:a16="http://schemas.microsoft.com/office/drawing/2014/main" id="{CA79AB58-3755-FD47-B8A4-06BEB9179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1336" y="1849042"/>
            <a:ext cx="2950621" cy="2950621"/>
          </a:xfrm>
          <a:prstGeom prst="rect">
            <a:avLst/>
          </a:prstGeom>
        </p:spPr>
      </p:pic>
      <p:pic>
        <p:nvPicPr>
          <p:cNvPr id="7" name="Picture 3" descr="A picture containing knife&#10;&#10;Description automatically generated">
            <a:extLst>
              <a:ext uri="{FF2B5EF4-FFF2-40B4-BE49-F238E27FC236}">
                <a16:creationId xmlns:a16="http://schemas.microsoft.com/office/drawing/2014/main" id="{4C17CC43-47DC-6242-AF56-2A81E6546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827" y="4480736"/>
            <a:ext cx="4199810" cy="1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1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6D01E08-B9B4-DC41-B8FF-850FEFC4F143}"/>
              </a:ext>
            </a:extLst>
          </p:cNvPr>
          <p:cNvSpPr txBox="1">
            <a:spLocks/>
          </p:cNvSpPr>
          <p:nvPr/>
        </p:nvSpPr>
        <p:spPr>
          <a:xfrm>
            <a:off x="563753" y="2133425"/>
            <a:ext cx="8197114" cy="9984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i="1"/>
              <a:t>Previously: </a:t>
            </a:r>
          </a:p>
          <a:p>
            <a:pPr lvl="1"/>
            <a:r>
              <a:rPr lang="en-US" sz="2400"/>
              <a:t>Threat Detection and Response Team @ UW Medicine.</a:t>
            </a:r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lvl="1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D14D3-0F58-6142-BD3B-11A97D987EF1}"/>
              </a:ext>
            </a:extLst>
          </p:cNvPr>
          <p:cNvSpPr txBox="1">
            <a:spLocks/>
          </p:cNvSpPr>
          <p:nvPr/>
        </p:nvSpPr>
        <p:spPr>
          <a:xfrm>
            <a:off x="2996914" y="615075"/>
            <a:ext cx="4115086" cy="998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WHO Am 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F7117-7594-1449-856F-70B58D65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5" y="416301"/>
            <a:ext cx="1964267" cy="13959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16AAA9A-111F-6A46-B63E-7FDD8EFC5049}"/>
              </a:ext>
            </a:extLst>
          </p:cNvPr>
          <p:cNvSpPr txBox="1">
            <a:spLocks/>
          </p:cNvSpPr>
          <p:nvPr/>
        </p:nvSpPr>
        <p:spPr>
          <a:xfrm>
            <a:off x="563753" y="3229686"/>
            <a:ext cx="8197114" cy="99844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i="1"/>
              <a:t>Currently: </a:t>
            </a:r>
          </a:p>
          <a:p>
            <a:pPr lvl="1"/>
            <a:r>
              <a:rPr lang="en-US" sz="2400"/>
              <a:t>Sr. Cybersecurity Advisor @UW Bothell</a:t>
            </a:r>
          </a:p>
          <a:p>
            <a:pPr lvl="1"/>
            <a:endParaRPr lang="en-US" sz="1200"/>
          </a:p>
          <a:p>
            <a:pPr lvl="1"/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9E864EC-9CF1-7E4E-B72A-883461437962}"/>
              </a:ext>
            </a:extLst>
          </p:cNvPr>
          <p:cNvSpPr txBox="1">
            <a:spLocks/>
          </p:cNvSpPr>
          <p:nvPr/>
        </p:nvSpPr>
        <p:spPr>
          <a:xfrm>
            <a:off x="563753" y="4319094"/>
            <a:ext cx="8197114" cy="139598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i="1"/>
              <a:t>Education:</a:t>
            </a:r>
          </a:p>
          <a:p>
            <a:pPr lvl="2"/>
            <a:r>
              <a:rPr lang="en-US" sz="2400"/>
              <a:t>Bachelor’s of Science IT Security</a:t>
            </a:r>
          </a:p>
          <a:p>
            <a:pPr lvl="2"/>
            <a:r>
              <a:rPr lang="en-US" sz="2400"/>
              <a:t>GIAC Penetration Tester | Forensic Analyst</a:t>
            </a:r>
          </a:p>
          <a:p>
            <a:pPr lvl="1"/>
            <a:endParaRPr lang="en-US"/>
          </a:p>
          <a:p>
            <a:pPr lvl="1"/>
            <a:r>
              <a:rPr lang="en-US" sz="1200"/>
              <a:t>                                </a:t>
            </a:r>
            <a:endParaRPr lang="en-US" sz="2800"/>
          </a:p>
          <a:p>
            <a:pPr lvl="1"/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12E62D3-40F5-264A-8F98-86DE0CF96A93}"/>
              </a:ext>
            </a:extLst>
          </p:cNvPr>
          <p:cNvSpPr txBox="1">
            <a:spLocks/>
          </p:cNvSpPr>
          <p:nvPr/>
        </p:nvSpPr>
        <p:spPr>
          <a:xfrm>
            <a:off x="563753" y="5695113"/>
            <a:ext cx="8197114" cy="746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>
                <a:hlinkClick r:id="rId3"/>
              </a:rPr>
              <a:t>https://www.linkedin.com/in/jessefmoore/</a:t>
            </a:r>
            <a:endParaRPr lang="en-US" sz="2800"/>
          </a:p>
          <a:p>
            <a:pPr lvl="1"/>
            <a:endParaRPr lang="en-US" sz="1200"/>
          </a:p>
          <a:p>
            <a:pPr lvl="1"/>
            <a:endParaRPr lang="en-US" sz="120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32228E4-0901-C945-94F4-13E0AC694142}"/>
              </a:ext>
            </a:extLst>
          </p:cNvPr>
          <p:cNvSpPr txBox="1">
            <a:spLocks/>
          </p:cNvSpPr>
          <p:nvPr/>
        </p:nvSpPr>
        <p:spPr>
          <a:xfrm>
            <a:off x="1466634" y="960119"/>
            <a:ext cx="4401240" cy="5330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>
                <a:solidFill>
                  <a:schemeClr val="accent4">
                    <a:lumMod val="75000"/>
                  </a:schemeClr>
                </a:solidFill>
              </a:rPr>
              <a:t>What exactly is that?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E266E-A7D9-3043-8D5A-D741F8EA466F}"/>
              </a:ext>
            </a:extLst>
          </p:cNvPr>
          <p:cNvSpPr txBox="1"/>
          <p:nvPr/>
        </p:nvSpPr>
        <p:spPr>
          <a:xfrm>
            <a:off x="114170" y="5494491"/>
            <a:ext cx="760785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/>
              <a:t>Reference:</a:t>
            </a:r>
            <a:r>
              <a:rPr lang="en-US" sz="3200">
                <a:hlinkClick r:id="rId3"/>
              </a:rPr>
              <a:t> </a:t>
            </a:r>
            <a:r>
              <a:rPr lang="en-US" sz="3200">
                <a:ea typeface="+mn-lt"/>
                <a:cs typeface="+mn-lt"/>
                <a:hlinkClick r:id="rId4"/>
              </a:rPr>
              <a:t>https://www.cisecurity.org/cis-securesuite/benefits/</a:t>
            </a:r>
            <a:endParaRPr lang="en-US" sz="320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D5CAEE-B3B8-5644-86AB-1EF845984827}"/>
              </a:ext>
            </a:extLst>
          </p:cNvPr>
          <p:cNvSpPr txBox="1">
            <a:spLocks/>
          </p:cNvSpPr>
          <p:nvPr/>
        </p:nvSpPr>
        <p:spPr>
          <a:xfrm>
            <a:off x="1889759" y="286290"/>
            <a:ext cx="3554990" cy="673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solidFill>
                  <a:schemeClr val="accent4">
                    <a:lumMod val="75000"/>
                  </a:schemeClr>
                </a:solidFill>
              </a:rPr>
              <a:t>CIS Membership…</a:t>
            </a:r>
          </a:p>
        </p:txBody>
      </p:sp>
      <p:pic>
        <p:nvPicPr>
          <p:cNvPr id="7" name="Graphic 6" descr="Meeting">
            <a:extLst>
              <a:ext uri="{FF2B5EF4-FFF2-40B4-BE49-F238E27FC236}">
                <a16:creationId xmlns:a16="http://schemas.microsoft.com/office/drawing/2014/main" id="{32C82B87-F41E-9B4F-BF84-7F79ACAF2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078" y="120911"/>
            <a:ext cx="1759681" cy="1759681"/>
          </a:xfrm>
          <a:prstGeom prst="rect">
            <a:avLst/>
          </a:prstGeom>
        </p:spPr>
      </p:pic>
      <p:pic>
        <p:nvPicPr>
          <p:cNvPr id="6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5808383-6619-4C34-B04A-7699BC6CF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7321" y="1498622"/>
            <a:ext cx="9340769" cy="3882458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0375310-0C9A-4B4A-92CC-8996617C8A4B}"/>
              </a:ext>
            </a:extLst>
          </p:cNvPr>
          <p:cNvSpPr txBox="1"/>
          <p:nvPr/>
        </p:nvSpPr>
        <p:spPr>
          <a:xfrm>
            <a:off x="4488082" y="4547816"/>
            <a:ext cx="157842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GPO – Group Policy Object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962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C145-1C9F-A147-BA3D-F080E298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83" y="365126"/>
            <a:ext cx="8360367" cy="1325563"/>
          </a:xfrm>
        </p:spPr>
        <p:txBody>
          <a:bodyPr/>
          <a:lstStyle/>
          <a:p>
            <a:r>
              <a:rPr lang="en-US"/>
              <a:t>GPO (Group Policy Object) Impact?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BE513-B91B-6743-AECE-3099D9718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27" y="2100936"/>
            <a:ext cx="1425843" cy="1463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E02E94-8A16-0948-A2FF-DA6B2EFAB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238" y="2100936"/>
            <a:ext cx="28067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9818A6-D31C-2F47-902D-85B6DD45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3" y="4602546"/>
            <a:ext cx="712922" cy="7318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F24DD-8047-024C-B6B3-790E3792F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238" y="1378952"/>
            <a:ext cx="4942039" cy="54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FCB99A05-4D20-8C45-ACE3-B441C5E0DFD1}"/>
              </a:ext>
            </a:extLst>
          </p:cNvPr>
          <p:cNvSpPr txBox="1">
            <a:spLocks/>
          </p:cNvSpPr>
          <p:nvPr/>
        </p:nvSpPr>
        <p:spPr>
          <a:xfrm>
            <a:off x="290820" y="154498"/>
            <a:ext cx="6592543" cy="749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Being prepared…what can I do?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502D99-6497-8844-9427-8869A74D5E3D}"/>
              </a:ext>
            </a:extLst>
          </p:cNvPr>
          <p:cNvSpPr/>
          <p:nvPr/>
        </p:nvSpPr>
        <p:spPr>
          <a:xfrm>
            <a:off x="0" y="618028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Reference: </a:t>
            </a:r>
            <a:r>
              <a:rPr lang="en-US" sz="2800">
                <a:hlinkClick r:id="rId3"/>
              </a:rPr>
              <a:t>https://screencast-o-matic.com/watch/cFj6F7qjgf</a:t>
            </a:r>
            <a:r>
              <a:rPr lang="en-US" sz="2800"/>
              <a:t> </a:t>
            </a:r>
            <a:endParaRPr lang="en-US" sz="2800" b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101E92-0D9F-5244-9927-360D89C3A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20" y="915220"/>
            <a:ext cx="8853180" cy="49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792660C-A7E8-3044-B26D-C98AAA0D978D}"/>
              </a:ext>
            </a:extLst>
          </p:cNvPr>
          <p:cNvSpPr txBox="1">
            <a:spLocks/>
          </p:cNvSpPr>
          <p:nvPr/>
        </p:nvSpPr>
        <p:spPr>
          <a:xfrm>
            <a:off x="4974114" y="1349183"/>
            <a:ext cx="4061951" cy="601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>
                <a:solidFill>
                  <a:schemeClr val="accent4">
                    <a:lumMod val="75000"/>
                  </a:schemeClr>
                </a:solidFill>
              </a:rPr>
              <a:t>How do I sign up?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A3F35-8BFB-7441-AE03-1DE25F5F9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01" b="9841"/>
          <a:stretch/>
        </p:blipFill>
        <p:spPr>
          <a:xfrm>
            <a:off x="-147526" y="1273627"/>
            <a:ext cx="5143500" cy="431074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98E588-C9A4-BC43-8E42-C18B3F8AD9C0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9BAC4F-49EC-2C4F-9302-845A371BE745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6D356-66DD-8B45-B4EC-520D9BA61F4C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E976FC-4E30-A748-B223-1469CE2AE3AA}"/>
              </a:ext>
            </a:extLst>
          </p:cNvPr>
          <p:cNvSpPr txBox="1">
            <a:spLocks/>
          </p:cNvSpPr>
          <p:nvPr/>
        </p:nvSpPr>
        <p:spPr>
          <a:xfrm>
            <a:off x="4980042" y="2441763"/>
            <a:ext cx="4333344" cy="1974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chemeClr val="tx1"/>
                </a:solidFill>
              </a:rPr>
              <a:t>To register, visit:</a:t>
            </a:r>
          </a:p>
          <a:p>
            <a:pPr algn="l"/>
            <a:r>
              <a:rPr lang="en-US" sz="2000" b="1"/>
              <a:t> </a:t>
            </a:r>
            <a:r>
              <a:rPr lang="en-US" sz="2000" b="1">
                <a:hlinkClick r:id="rId4"/>
              </a:rPr>
              <a:t>https://workbench.cisecurity.org</a:t>
            </a:r>
            <a:endParaRPr lang="en-US" sz="2000" b="1"/>
          </a:p>
          <a:p>
            <a:pPr algn="l"/>
            <a:endParaRPr lang="en-US" sz="2000" b="1"/>
          </a:p>
          <a:p>
            <a:pPr algn="l"/>
            <a:r>
              <a:rPr lang="en-US" sz="2000" b="1">
                <a:solidFill>
                  <a:schemeClr val="tx1"/>
                </a:solidFill>
              </a:rPr>
              <a:t>Use your </a:t>
            </a:r>
            <a:r>
              <a:rPr lang="en-US" sz="2000" b="1">
                <a:solidFill>
                  <a:srgbClr val="7030A0"/>
                </a:solidFill>
              </a:rPr>
              <a:t>uw.edu</a:t>
            </a:r>
            <a:r>
              <a:rPr lang="en-US" sz="2000" b="1">
                <a:solidFill>
                  <a:schemeClr val="tx1"/>
                </a:solidFill>
              </a:rPr>
              <a:t> email address</a:t>
            </a:r>
            <a:endParaRPr lang="en-US" sz="2000" b="1">
              <a:solidFill>
                <a:schemeClr val="tx1"/>
              </a:solidFill>
              <a:cs typeface="Calibri"/>
            </a:endParaRPr>
          </a:p>
          <a:p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AAAAD-861D-3D47-B446-66B551FC8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721" y="4132202"/>
            <a:ext cx="4333344" cy="26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21</Slides>
  <Notes>12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GPO (Group Policy Object) Impact?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&amp; Control GUI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Albin</dc:creator>
  <cp:revision>10</cp:revision>
  <dcterms:created xsi:type="dcterms:W3CDTF">2020-07-01T17:58:19Z</dcterms:created>
  <dcterms:modified xsi:type="dcterms:W3CDTF">2022-04-11T18:38:15Z</dcterms:modified>
</cp:coreProperties>
</file>